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22" r:id="rId3"/>
    <p:sldId id="420" r:id="rId4"/>
    <p:sldId id="261" r:id="rId5"/>
    <p:sldId id="421" r:id="rId6"/>
    <p:sldId id="423" r:id="rId7"/>
    <p:sldId id="425" r:id="rId8"/>
    <p:sldId id="424" r:id="rId9"/>
    <p:sldId id="258" r:id="rId10"/>
    <p:sldId id="260" r:id="rId11"/>
    <p:sldId id="262" r:id="rId12"/>
    <p:sldId id="263" r:id="rId13"/>
    <p:sldId id="264" r:id="rId14"/>
    <p:sldId id="426" r:id="rId15"/>
    <p:sldId id="265"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161"/>
  </p:normalViewPr>
  <p:slideViewPr>
    <p:cSldViewPr snapToGrid="0" snapToObjects="1">
      <p:cViewPr varScale="1">
        <p:scale>
          <a:sx n="105" d="100"/>
          <a:sy n="105" d="100"/>
        </p:scale>
        <p:origin x="240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7/23/20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7C3F878-F5E8-489B-AC8A-64F2A7E22C28}" type="datetimeFigureOut">
              <a:rPr lang="en-US" smtClean="0"/>
              <a:pPr/>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pPr/>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7/23/20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7/23/20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7/23/20</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6656" y="1188037"/>
            <a:ext cx="6710531" cy="2329863"/>
          </a:xfrm>
        </p:spPr>
        <p:txBody>
          <a:bodyPr>
            <a:normAutofit/>
          </a:bodyPr>
          <a:lstStyle/>
          <a:p>
            <a:r>
              <a:rPr lang="en-US" sz="4000" dirty="0">
                <a:latin typeface="Times New Roman"/>
                <a:cs typeface="Times New Roman"/>
              </a:rPr>
              <a:t>Proposed 2020-2021 TDC Marketing Plan &amp; Budget </a:t>
            </a:r>
          </a:p>
        </p:txBody>
      </p:sp>
      <p:pic>
        <p:nvPicPr>
          <p:cNvPr id="5" name="Picture 4" descr="VisitSebringLogoWW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1300" y="3695700"/>
            <a:ext cx="3669566" cy="1892808"/>
          </a:xfrm>
          <a:prstGeom prst="rect">
            <a:avLst/>
          </a:prstGeom>
        </p:spPr>
      </p:pic>
    </p:spTree>
    <p:extLst>
      <p:ext uri="{BB962C8B-B14F-4D97-AF65-F5344CB8AC3E}">
        <p14:creationId xmlns:p14="http://schemas.microsoft.com/office/powerpoint/2010/main" val="66707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27472"/>
          </a:xfrm>
        </p:spPr>
        <p:txBody>
          <a:bodyPr/>
          <a:lstStyle/>
          <a:p>
            <a:r>
              <a:rPr lang="en-US" dirty="0"/>
              <a:t>Website/SEM/SEO</a:t>
            </a:r>
          </a:p>
        </p:txBody>
      </p:sp>
      <p:sp>
        <p:nvSpPr>
          <p:cNvPr id="3" name="Content Placeholder 2"/>
          <p:cNvSpPr>
            <a:spLocks noGrp="1"/>
          </p:cNvSpPr>
          <p:nvPr>
            <p:ph idx="1"/>
          </p:nvPr>
        </p:nvSpPr>
        <p:spPr>
          <a:xfrm>
            <a:off x="730767" y="1536700"/>
            <a:ext cx="7345505" cy="4509595"/>
          </a:xfrm>
        </p:spPr>
        <p:txBody>
          <a:bodyPr>
            <a:normAutofit/>
          </a:bodyPr>
          <a:lstStyle/>
          <a:p>
            <a:pPr lvl="0"/>
            <a:r>
              <a:rPr lang="en-US" b="1" dirty="0">
                <a:latin typeface="Times New Roman"/>
                <a:cs typeface="Times New Roman"/>
              </a:rPr>
              <a:t>Website </a:t>
            </a:r>
            <a:r>
              <a:rPr lang="en-US" dirty="0">
                <a:latin typeface="Times New Roman"/>
                <a:cs typeface="Times New Roman"/>
              </a:rPr>
              <a:t> </a:t>
            </a:r>
            <a:r>
              <a:rPr lang="en-US" b="1" dirty="0">
                <a:solidFill>
                  <a:srgbClr val="FF0000"/>
                </a:solidFill>
                <a:latin typeface="Times New Roman"/>
                <a:cs typeface="Times New Roman"/>
              </a:rPr>
              <a:t>$30,000</a:t>
            </a:r>
            <a:endParaRPr lang="en-US" dirty="0">
              <a:solidFill>
                <a:srgbClr val="FF0000"/>
              </a:solidFill>
              <a:latin typeface="Times New Roman"/>
              <a:cs typeface="Times New Roman"/>
            </a:endParaRPr>
          </a:p>
          <a:p>
            <a:pPr lvl="1"/>
            <a:r>
              <a:rPr lang="en-US" sz="2400" dirty="0">
                <a:latin typeface="Times New Roman"/>
                <a:cs typeface="Times New Roman"/>
              </a:rPr>
              <a:t>Enhancements </a:t>
            </a:r>
            <a:r>
              <a:rPr lang="en-US" sz="2400" b="1" dirty="0">
                <a:latin typeface="Times New Roman"/>
                <a:cs typeface="Times New Roman"/>
              </a:rPr>
              <a:t>$10,000</a:t>
            </a:r>
            <a:endParaRPr lang="en-US" sz="2400" dirty="0">
              <a:latin typeface="Times New Roman"/>
              <a:cs typeface="Times New Roman"/>
            </a:endParaRPr>
          </a:p>
          <a:p>
            <a:pPr lvl="1"/>
            <a:r>
              <a:rPr lang="en-US" sz="2400" dirty="0">
                <a:latin typeface="Times New Roman"/>
                <a:cs typeface="Times New Roman"/>
              </a:rPr>
              <a:t>Hosting/Maintenance </a:t>
            </a:r>
            <a:r>
              <a:rPr lang="en-US" sz="2400" b="1" dirty="0">
                <a:latin typeface="Times New Roman"/>
                <a:cs typeface="Times New Roman"/>
              </a:rPr>
              <a:t>$20,000</a:t>
            </a:r>
            <a:endParaRPr lang="en-US" dirty="0">
              <a:latin typeface="Times New Roman"/>
              <a:cs typeface="Times New Roman"/>
            </a:endParaRPr>
          </a:p>
          <a:p>
            <a:pPr lvl="0"/>
            <a:r>
              <a:rPr lang="en-US" b="1" dirty="0">
                <a:latin typeface="Times New Roman"/>
                <a:cs typeface="Times New Roman"/>
              </a:rPr>
              <a:t>SEO &amp; SEM </a:t>
            </a:r>
            <a:r>
              <a:rPr lang="en-US" b="1" dirty="0">
                <a:solidFill>
                  <a:srgbClr val="FF0000"/>
                </a:solidFill>
                <a:latin typeface="Times New Roman"/>
                <a:cs typeface="Times New Roman"/>
              </a:rPr>
              <a:t>$72,000 </a:t>
            </a:r>
          </a:p>
          <a:p>
            <a:pPr lvl="1"/>
            <a:r>
              <a:rPr lang="en-US" dirty="0">
                <a:latin typeface="Times New Roman"/>
                <a:cs typeface="Times New Roman"/>
              </a:rPr>
              <a:t>SEM (paid)</a:t>
            </a:r>
          </a:p>
          <a:p>
            <a:pPr lvl="1"/>
            <a:r>
              <a:rPr lang="en-US" sz="2400" dirty="0">
                <a:latin typeface="Times New Roman"/>
                <a:cs typeface="Times New Roman"/>
              </a:rPr>
              <a:t>SEO (organic)</a:t>
            </a:r>
            <a:endParaRPr lang="en-US" sz="1600" dirty="0">
              <a:latin typeface="Times New Roman"/>
              <a:cs typeface="Times New Roman"/>
            </a:endParaRPr>
          </a:p>
          <a:p>
            <a:endParaRPr lang="en-US" dirty="0"/>
          </a:p>
        </p:txBody>
      </p:sp>
      <p:pic>
        <p:nvPicPr>
          <p:cNvPr id="5" name="Picture 4" descr="A sign on the side of a tree&#10;&#10;Description automatically generated">
            <a:extLst>
              <a:ext uri="{FF2B5EF4-FFF2-40B4-BE49-F238E27FC236}">
                <a16:creationId xmlns:a16="http://schemas.microsoft.com/office/drawing/2014/main" id="{2DFECF07-209B-E647-B50A-EC7B53BEC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41" y="3430330"/>
            <a:ext cx="4828032" cy="2790856"/>
          </a:xfrm>
          <a:prstGeom prst="rect">
            <a:avLst/>
          </a:prstGeom>
        </p:spPr>
      </p:pic>
    </p:spTree>
    <p:extLst>
      <p:ext uri="{BB962C8B-B14F-4D97-AF65-F5344CB8AC3E}">
        <p14:creationId xmlns:p14="http://schemas.microsoft.com/office/powerpoint/2010/main" val="264339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7712"/>
            <a:ext cx="6965245" cy="769751"/>
          </a:xfrm>
        </p:spPr>
        <p:txBody>
          <a:bodyPr/>
          <a:lstStyle/>
          <a:p>
            <a:r>
              <a:rPr lang="en-US" b="1" dirty="0"/>
              <a:t>Promotions/PR</a:t>
            </a:r>
          </a:p>
        </p:txBody>
      </p:sp>
      <p:sp>
        <p:nvSpPr>
          <p:cNvPr id="3" name="Content Placeholder 2"/>
          <p:cNvSpPr>
            <a:spLocks noGrp="1"/>
          </p:cNvSpPr>
          <p:nvPr>
            <p:ph idx="1"/>
          </p:nvPr>
        </p:nvSpPr>
        <p:spPr>
          <a:xfrm>
            <a:off x="707136" y="1170432"/>
            <a:ext cx="7605263" cy="5193334"/>
          </a:xfrm>
        </p:spPr>
        <p:txBody>
          <a:bodyPr>
            <a:normAutofit/>
          </a:bodyPr>
          <a:lstStyle/>
          <a:p>
            <a:pPr marL="365760" lvl="1" indent="0">
              <a:buNone/>
            </a:pPr>
            <a:endParaRPr lang="en-US" dirty="0">
              <a:latin typeface="Times New Roman"/>
              <a:cs typeface="Times New Roman"/>
            </a:endParaRPr>
          </a:p>
          <a:p>
            <a:pPr lvl="0"/>
            <a:r>
              <a:rPr lang="en-US" sz="2800" b="1" dirty="0">
                <a:latin typeface="Times New Roman"/>
                <a:cs typeface="Times New Roman"/>
              </a:rPr>
              <a:t>Promotions/PR </a:t>
            </a:r>
            <a:r>
              <a:rPr lang="en-US" sz="2800" b="1" dirty="0">
                <a:solidFill>
                  <a:srgbClr val="FF0000"/>
                </a:solidFill>
                <a:latin typeface="Times New Roman"/>
                <a:cs typeface="Times New Roman"/>
              </a:rPr>
              <a:t>$40,000 </a:t>
            </a:r>
          </a:p>
          <a:p>
            <a:pPr lvl="1"/>
            <a:r>
              <a:rPr lang="en-US" sz="1600" dirty="0">
                <a:latin typeface="Times New Roman"/>
                <a:cs typeface="Times New Roman"/>
              </a:rPr>
              <a:t>Media FAMs</a:t>
            </a:r>
          </a:p>
          <a:p>
            <a:pPr lvl="1"/>
            <a:r>
              <a:rPr lang="en-US" sz="1600" dirty="0">
                <a:latin typeface="Times New Roman"/>
                <a:cs typeface="Times New Roman"/>
              </a:rPr>
              <a:t>Promotional Items</a:t>
            </a:r>
          </a:p>
          <a:p>
            <a:pPr lvl="1"/>
            <a:r>
              <a:rPr lang="en-US" sz="1600" dirty="0">
                <a:latin typeface="Times New Roman"/>
                <a:cs typeface="Times New Roman"/>
              </a:rPr>
              <a:t>PR/Media Relations Firm</a:t>
            </a:r>
          </a:p>
          <a:p>
            <a:pPr lvl="1"/>
            <a:r>
              <a:rPr lang="en-US" sz="1600" dirty="0">
                <a:latin typeface="Times New Roman"/>
                <a:cs typeface="Times New Roman"/>
              </a:rPr>
              <a:t>Influencers</a:t>
            </a:r>
          </a:p>
          <a:p>
            <a:pPr lvl="1"/>
            <a:r>
              <a:rPr lang="en-US" sz="1600" dirty="0">
                <a:latin typeface="Times New Roman"/>
                <a:cs typeface="Times New Roman"/>
              </a:rPr>
              <a:t>Media Relations</a:t>
            </a:r>
          </a:p>
        </p:txBody>
      </p:sp>
      <p:pic>
        <p:nvPicPr>
          <p:cNvPr id="5" name="Picture 4" descr="A screenshot of a cell phone&#10;&#10;Description automatically generated">
            <a:extLst>
              <a:ext uri="{FF2B5EF4-FFF2-40B4-BE49-F238E27FC236}">
                <a16:creationId xmlns:a16="http://schemas.microsoft.com/office/drawing/2014/main" id="{C856CD8D-707C-BF4B-B367-BFEEAA8BF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408" y="2120343"/>
            <a:ext cx="4647147" cy="4110905"/>
          </a:xfrm>
          <a:prstGeom prst="rect">
            <a:avLst/>
          </a:prstGeom>
        </p:spPr>
      </p:pic>
    </p:spTree>
    <p:extLst>
      <p:ext uri="{BB962C8B-B14F-4D97-AF65-F5344CB8AC3E}">
        <p14:creationId xmlns:p14="http://schemas.microsoft.com/office/powerpoint/2010/main" val="240862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695662"/>
            <a:ext cx="4427218" cy="1202485"/>
          </a:xfrm>
        </p:spPr>
        <p:txBody>
          <a:bodyPr>
            <a:normAutofit fontScale="90000"/>
          </a:bodyPr>
          <a:lstStyle/>
          <a:p>
            <a:r>
              <a:rPr lang="en-US" b="1" dirty="0"/>
              <a:t>Visitor Services &amp; </a:t>
            </a:r>
            <a:br>
              <a:rPr lang="en-US" b="1" dirty="0"/>
            </a:br>
            <a:r>
              <a:rPr lang="en-US" b="1" dirty="0"/>
              <a:t>Special Projects</a:t>
            </a:r>
          </a:p>
        </p:txBody>
      </p:sp>
      <p:sp>
        <p:nvSpPr>
          <p:cNvPr id="3" name="Content Placeholder 2"/>
          <p:cNvSpPr>
            <a:spLocks noGrp="1"/>
          </p:cNvSpPr>
          <p:nvPr>
            <p:ph idx="1"/>
          </p:nvPr>
        </p:nvSpPr>
        <p:spPr>
          <a:xfrm>
            <a:off x="783771" y="2081027"/>
            <a:ext cx="4427218" cy="4226021"/>
          </a:xfrm>
        </p:spPr>
        <p:txBody>
          <a:bodyPr>
            <a:normAutofit lnSpcReduction="10000"/>
          </a:bodyPr>
          <a:lstStyle/>
          <a:p>
            <a:pPr lvl="0"/>
            <a:r>
              <a:rPr lang="en-US" b="1" dirty="0">
                <a:latin typeface="Times New Roman"/>
                <a:cs typeface="Times New Roman"/>
              </a:rPr>
              <a:t>Visitor Services </a:t>
            </a:r>
            <a:r>
              <a:rPr lang="en-US" b="1" dirty="0">
                <a:solidFill>
                  <a:srgbClr val="FF0000"/>
                </a:solidFill>
                <a:latin typeface="Times New Roman"/>
                <a:cs typeface="Times New Roman"/>
              </a:rPr>
              <a:t>$10,000 </a:t>
            </a:r>
          </a:p>
          <a:p>
            <a:pPr lvl="1"/>
            <a:r>
              <a:rPr lang="en-US" dirty="0" err="1">
                <a:latin typeface="Times New Roman"/>
                <a:cs typeface="Times New Roman"/>
              </a:rPr>
              <a:t>Bandwango</a:t>
            </a:r>
            <a:r>
              <a:rPr lang="en-US" dirty="0">
                <a:latin typeface="Times New Roman"/>
                <a:cs typeface="Times New Roman"/>
              </a:rPr>
              <a:t> – digital passports</a:t>
            </a:r>
          </a:p>
          <a:p>
            <a:pPr lvl="1"/>
            <a:r>
              <a:rPr lang="en-US" dirty="0">
                <a:latin typeface="Times New Roman"/>
                <a:cs typeface="Times New Roman"/>
              </a:rPr>
              <a:t>Signage at Postcard Murals</a:t>
            </a:r>
            <a:r>
              <a:rPr lang="en-US" dirty="0">
                <a:solidFill>
                  <a:srgbClr val="FF0000"/>
                </a:solidFill>
                <a:latin typeface="Times New Roman"/>
                <a:cs typeface="Times New Roman"/>
              </a:rPr>
              <a:t>&gt;&gt;&gt;</a:t>
            </a:r>
          </a:p>
          <a:p>
            <a:pPr lvl="1"/>
            <a:r>
              <a:rPr lang="en-US" dirty="0">
                <a:latin typeface="Times New Roman"/>
                <a:cs typeface="Times New Roman"/>
              </a:rPr>
              <a:t>Printed Material</a:t>
            </a:r>
          </a:p>
          <a:p>
            <a:pPr lvl="2"/>
            <a:r>
              <a:rPr lang="en-US" dirty="0">
                <a:latin typeface="Times New Roman"/>
                <a:cs typeface="Times New Roman"/>
              </a:rPr>
              <a:t>Only re-print Fishing/Lakes Guide (Acct. # 5307)</a:t>
            </a:r>
          </a:p>
          <a:p>
            <a:r>
              <a:rPr lang="en-US" b="1" dirty="0">
                <a:latin typeface="Times New Roman" panose="02020603050405020304" pitchFamily="18" charset="0"/>
                <a:cs typeface="Times New Roman" panose="02020603050405020304" pitchFamily="18" charset="0"/>
              </a:rPr>
              <a:t>Special Projects  </a:t>
            </a:r>
            <a:r>
              <a:rPr lang="en-US" b="1" dirty="0">
                <a:solidFill>
                  <a:srgbClr val="FF0000"/>
                </a:solidFill>
                <a:latin typeface="Times New Roman" panose="02020603050405020304" pitchFamily="18" charset="0"/>
                <a:cs typeface="Times New Roman" panose="02020603050405020304" pitchFamily="18" charset="0"/>
              </a:rPr>
              <a:t>$0 </a:t>
            </a:r>
          </a:p>
          <a:p>
            <a:pPr lvl="1"/>
            <a:r>
              <a:rPr lang="en-US" dirty="0">
                <a:latin typeface="Times New Roman" panose="02020603050405020304" pitchFamily="18" charset="0"/>
                <a:cs typeface="Times New Roman" panose="02020603050405020304" pitchFamily="18" charset="0"/>
              </a:rPr>
              <a:t>Follow Up: Sports Audit Recommendations</a:t>
            </a:r>
          </a:p>
          <a:p>
            <a:pPr lvl="1"/>
            <a:r>
              <a:rPr lang="en-US" dirty="0">
                <a:latin typeface="Times New Roman" panose="02020603050405020304" pitchFamily="18" charset="0"/>
                <a:cs typeface="Times New Roman" panose="02020603050405020304" pitchFamily="18" charset="0"/>
              </a:rPr>
              <a:t>Re-design County’s welcome statues (fund in ‘21-’22)</a:t>
            </a:r>
          </a:p>
          <a:p>
            <a:pPr lvl="1"/>
            <a:endParaRPr lang="en-US" dirty="0">
              <a:latin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7CFBFA6E-EA4A-8D40-BEDE-995B567AB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989" y="1024487"/>
            <a:ext cx="3093772" cy="4809026"/>
          </a:xfrm>
          <a:prstGeom prst="rect">
            <a:avLst/>
          </a:prstGeom>
        </p:spPr>
      </p:pic>
    </p:spTree>
    <p:extLst>
      <p:ext uri="{BB962C8B-B14F-4D97-AF65-F5344CB8AC3E}">
        <p14:creationId xmlns:p14="http://schemas.microsoft.com/office/powerpoint/2010/main" val="83576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03054"/>
            <a:ext cx="6965245" cy="1202485"/>
          </a:xfrm>
        </p:spPr>
        <p:txBody>
          <a:bodyPr>
            <a:normAutofit fontScale="90000"/>
          </a:bodyPr>
          <a:lstStyle/>
          <a:p>
            <a:r>
              <a:rPr lang="en-US" b="1" dirty="0"/>
              <a:t>Industry Relations &amp; Grants</a:t>
            </a:r>
          </a:p>
        </p:txBody>
      </p:sp>
      <p:sp>
        <p:nvSpPr>
          <p:cNvPr id="3" name="Content Placeholder 2"/>
          <p:cNvSpPr>
            <a:spLocks noGrp="1"/>
          </p:cNvSpPr>
          <p:nvPr>
            <p:ph idx="1"/>
          </p:nvPr>
        </p:nvSpPr>
        <p:spPr>
          <a:xfrm>
            <a:off x="909170" y="1470838"/>
            <a:ext cx="7151098" cy="4698314"/>
          </a:xfrm>
        </p:spPr>
        <p:txBody>
          <a:bodyPr>
            <a:normAutofit fontScale="92500" lnSpcReduction="20000"/>
          </a:bodyPr>
          <a:lstStyle/>
          <a:p>
            <a:pPr lvl="0"/>
            <a:r>
              <a:rPr lang="en-US" sz="2600" b="1" dirty="0">
                <a:latin typeface="Times New Roman"/>
                <a:cs typeface="Times New Roman"/>
              </a:rPr>
              <a:t>Industry Relations </a:t>
            </a:r>
            <a:r>
              <a:rPr lang="en-US" sz="2600" b="1" dirty="0">
                <a:solidFill>
                  <a:srgbClr val="FF0000"/>
                </a:solidFill>
                <a:latin typeface="Times New Roman"/>
                <a:cs typeface="Times New Roman"/>
              </a:rPr>
              <a:t>$8,000 </a:t>
            </a:r>
          </a:p>
          <a:p>
            <a:pPr lvl="1"/>
            <a:r>
              <a:rPr lang="en-US" dirty="0">
                <a:latin typeface="Times New Roman"/>
                <a:cs typeface="Times New Roman"/>
              </a:rPr>
              <a:t>Memberships &amp; Conferences/Professional Development</a:t>
            </a:r>
          </a:p>
          <a:p>
            <a:pPr lvl="2"/>
            <a:r>
              <a:rPr lang="en-US" dirty="0">
                <a:latin typeface="Times New Roman"/>
                <a:cs typeface="Times New Roman"/>
              </a:rPr>
              <a:t>VISIT FLORIDA</a:t>
            </a:r>
          </a:p>
          <a:p>
            <a:pPr lvl="2"/>
            <a:r>
              <a:rPr lang="en-US" dirty="0">
                <a:latin typeface="Times New Roman"/>
                <a:cs typeface="Times New Roman"/>
              </a:rPr>
              <a:t>FL Assn. Destination Marketing Organizations (FADMO)</a:t>
            </a:r>
          </a:p>
          <a:p>
            <a:pPr lvl="2"/>
            <a:r>
              <a:rPr lang="en-US" dirty="0">
                <a:latin typeface="Times New Roman"/>
                <a:cs typeface="Times New Roman"/>
              </a:rPr>
              <a:t>Florida Festival &amp; Events Association (FFEA)</a:t>
            </a:r>
          </a:p>
          <a:p>
            <a:pPr lvl="2"/>
            <a:r>
              <a:rPr lang="en-US" dirty="0">
                <a:latin typeface="Times New Roman"/>
                <a:cs typeface="Times New Roman"/>
              </a:rPr>
              <a:t>FL Sports Foundation</a:t>
            </a:r>
          </a:p>
          <a:p>
            <a:pPr lvl="1"/>
            <a:r>
              <a:rPr lang="en-US" dirty="0">
                <a:latin typeface="Times New Roman"/>
                <a:cs typeface="Times New Roman"/>
              </a:rPr>
              <a:t>Tourism Luncheon &amp; Awards Program</a:t>
            </a:r>
          </a:p>
          <a:p>
            <a:pPr lvl="1"/>
            <a:r>
              <a:rPr lang="en-US" dirty="0">
                <a:latin typeface="Times New Roman"/>
                <a:cs typeface="Times New Roman"/>
              </a:rPr>
              <a:t>Stakeholder Meetings</a:t>
            </a:r>
          </a:p>
          <a:p>
            <a:pPr lvl="1"/>
            <a:r>
              <a:rPr lang="en-US" sz="2400" dirty="0">
                <a:latin typeface="Times New Roman"/>
                <a:cs typeface="Times New Roman"/>
              </a:rPr>
              <a:t>Education/certification for local tourism partners &amp; their employees</a:t>
            </a:r>
          </a:p>
          <a:p>
            <a:pPr lvl="1"/>
            <a:r>
              <a:rPr lang="en-US" sz="2400" dirty="0">
                <a:latin typeface="Times New Roman"/>
                <a:cs typeface="Times New Roman"/>
              </a:rPr>
              <a:t>Travel News</a:t>
            </a:r>
          </a:p>
          <a:p>
            <a:pPr marL="365760" lvl="1" indent="0">
              <a:buNone/>
            </a:pPr>
            <a:endParaRPr lang="en-US" sz="2400" dirty="0">
              <a:latin typeface="Times New Roman"/>
              <a:cs typeface="Times New Roman"/>
            </a:endParaRPr>
          </a:p>
          <a:p>
            <a:pPr lvl="0"/>
            <a:r>
              <a:rPr lang="en-US" sz="2600" b="1" dirty="0">
                <a:latin typeface="Times New Roman"/>
                <a:cs typeface="Times New Roman"/>
              </a:rPr>
              <a:t>Event Grants</a:t>
            </a:r>
            <a:r>
              <a:rPr lang="en-US" sz="2600" dirty="0">
                <a:latin typeface="Times New Roman"/>
                <a:cs typeface="Times New Roman"/>
              </a:rPr>
              <a:t> </a:t>
            </a:r>
            <a:r>
              <a:rPr lang="en-US" sz="2600" b="1" dirty="0">
                <a:solidFill>
                  <a:srgbClr val="FF0000"/>
                </a:solidFill>
                <a:latin typeface="Times New Roman"/>
                <a:cs typeface="Times New Roman"/>
              </a:rPr>
              <a:t>$150,000</a:t>
            </a:r>
            <a:endParaRPr lang="en-US" sz="2600" dirty="0">
              <a:solidFill>
                <a:srgbClr val="FF0000"/>
              </a:solidFill>
              <a:latin typeface="Times New Roman"/>
              <a:cs typeface="Times New Roman"/>
            </a:endParaRPr>
          </a:p>
          <a:p>
            <a:pPr lvl="1"/>
            <a:r>
              <a:rPr lang="en-US" dirty="0">
                <a:latin typeface="Times New Roman" panose="02020603050405020304" pitchFamily="18" charset="0"/>
                <a:cs typeface="Times New Roman" panose="02020603050405020304" pitchFamily="18" charset="0"/>
              </a:rPr>
              <a:t>America Jr. Golf Assn., Symetra Tour, Citrus Golf Trail Tournament, Dixie Youth, GFNY Marathon</a:t>
            </a:r>
          </a:p>
        </p:txBody>
      </p:sp>
    </p:spTree>
    <p:extLst>
      <p:ext uri="{BB962C8B-B14F-4D97-AF65-F5344CB8AC3E}">
        <p14:creationId xmlns:p14="http://schemas.microsoft.com/office/powerpoint/2010/main" val="311336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C72F-32BA-FB44-B8CE-56DC885D8268}"/>
              </a:ext>
            </a:extLst>
          </p:cNvPr>
          <p:cNvSpPr>
            <a:spLocks noGrp="1"/>
          </p:cNvSpPr>
          <p:nvPr>
            <p:ph type="title"/>
          </p:nvPr>
        </p:nvSpPr>
        <p:spPr>
          <a:xfrm>
            <a:off x="1095023" y="464014"/>
            <a:ext cx="6965245" cy="1202485"/>
          </a:xfrm>
        </p:spPr>
        <p:txBody>
          <a:bodyPr/>
          <a:lstStyle/>
          <a:p>
            <a:r>
              <a:rPr lang="en-US" b="1" dirty="0"/>
              <a:t>Summary &amp; Notes</a:t>
            </a:r>
          </a:p>
        </p:txBody>
      </p:sp>
      <p:sp>
        <p:nvSpPr>
          <p:cNvPr id="3" name="Content Placeholder 2">
            <a:extLst>
              <a:ext uri="{FF2B5EF4-FFF2-40B4-BE49-F238E27FC236}">
                <a16:creationId xmlns:a16="http://schemas.microsoft.com/office/drawing/2014/main" id="{66223015-DF78-1C43-B86F-4AA58718EF1F}"/>
              </a:ext>
            </a:extLst>
          </p:cNvPr>
          <p:cNvSpPr>
            <a:spLocks noGrp="1"/>
          </p:cNvSpPr>
          <p:nvPr>
            <p:ph idx="1"/>
          </p:nvPr>
        </p:nvSpPr>
        <p:spPr>
          <a:xfrm>
            <a:off x="877824" y="1645920"/>
            <a:ext cx="7363968" cy="4608576"/>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Proposed 2020-2021 Budget: $520,000</a:t>
            </a:r>
          </a:p>
          <a:p>
            <a:pPr>
              <a:buFont typeface="Wingdings" pitchFamily="2" charset="2"/>
              <a:buChar char="§"/>
            </a:pPr>
            <a:r>
              <a:rPr lang="en-US" dirty="0">
                <a:latin typeface="Times New Roman" panose="02020603050405020304" pitchFamily="18" charset="0"/>
                <a:cs typeface="Times New Roman" panose="02020603050405020304" pitchFamily="18" charset="0"/>
              </a:rPr>
              <a:t>2019-2020 Budget: </a:t>
            </a:r>
            <a:r>
              <a:rPr lang="en-US">
                <a:latin typeface="Times New Roman" panose="02020603050405020304" pitchFamily="18" charset="0"/>
                <a:cs typeface="Times New Roman" panose="02020603050405020304" pitchFamily="18" charset="0"/>
              </a:rPr>
              <a:t>$615,000</a:t>
            </a: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dirty="0">
                <a:latin typeface="Times New Roman" panose="02020603050405020304" pitchFamily="18" charset="0"/>
                <a:cs typeface="Times New Roman" panose="02020603050405020304" pitchFamily="18" charset="0"/>
              </a:rPr>
              <a:t>2018-2019 Budget: $584,000 </a:t>
            </a:r>
          </a:p>
          <a:p>
            <a:pPr>
              <a:buFont typeface="Wingdings" pitchFamily="2" charset="2"/>
              <a:buChar char="§"/>
            </a:pPr>
            <a:r>
              <a:rPr lang="en-US" dirty="0">
                <a:latin typeface="Times New Roman" panose="02020603050405020304" pitchFamily="18" charset="0"/>
                <a:cs typeface="Times New Roman" panose="02020603050405020304" pitchFamily="18" charset="0"/>
              </a:rPr>
              <a:t>2017-2018 Budget: $527,000 </a:t>
            </a:r>
          </a:p>
          <a:p>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Budget Notes: </a:t>
            </a:r>
          </a:p>
          <a:p>
            <a:pPr lvl="0"/>
            <a:r>
              <a:rPr lang="en-US" dirty="0">
                <a:latin typeface="Times New Roman" panose="02020603050405020304" pitchFamily="18" charset="0"/>
                <a:cs typeface="Times New Roman" panose="02020603050405020304" pitchFamily="18" charset="0"/>
              </a:rPr>
              <a:t>This budget is based on TDC activating $85,000 in contingency funds for 2020-2021. </a:t>
            </a:r>
          </a:p>
          <a:p>
            <a:pPr lvl="0"/>
            <a:r>
              <a:rPr lang="en-US" dirty="0">
                <a:latin typeface="Times New Roman" panose="02020603050405020304" pitchFamily="18" charset="0"/>
                <a:cs typeface="Times New Roman" panose="02020603050405020304" pitchFamily="18" charset="0"/>
              </a:rPr>
              <a:t>TDC Consultant will apply for grant assistance through FL Sports Foundation for all sporting events we fund.   </a:t>
            </a:r>
          </a:p>
          <a:p>
            <a:pPr lvl="0"/>
            <a:r>
              <a:rPr lang="en-US" dirty="0">
                <a:latin typeface="Times New Roman" panose="02020603050405020304" pitchFamily="18" charset="0"/>
                <a:cs typeface="Times New Roman" panose="02020603050405020304" pitchFamily="18" charset="0"/>
              </a:rPr>
              <a:t>$12,500 in unused TDC grant funds (Dixie Youth, Caladium &amp; Blueberry)</a:t>
            </a:r>
          </a:p>
          <a:p>
            <a:pPr lvl="0"/>
            <a:r>
              <a:rPr lang="en-US" dirty="0">
                <a:latin typeface="Times New Roman" panose="02020603050405020304" pitchFamily="18" charset="0"/>
                <a:cs typeface="Times New Roman" panose="02020603050405020304" pitchFamily="18" charset="0"/>
              </a:rPr>
              <a:t>Cutting $19,375 in 2020/2021 in Nature ads/PR to save $. </a:t>
            </a:r>
          </a:p>
          <a:p>
            <a:pPr lvl="0"/>
            <a:r>
              <a:rPr lang="en-US" dirty="0">
                <a:latin typeface="Times New Roman" panose="02020603050405020304" pitchFamily="18" charset="0"/>
                <a:cs typeface="Times New Roman" panose="02020603050405020304" pitchFamily="18" charset="0"/>
              </a:rPr>
              <a:t>Advertising and Photo/Video Library Upgrade categories were combined from last year. </a:t>
            </a:r>
          </a:p>
          <a:p>
            <a:endParaRPr lang="en-US" dirty="0"/>
          </a:p>
        </p:txBody>
      </p:sp>
    </p:spTree>
    <p:extLst>
      <p:ext uri="{BB962C8B-B14F-4D97-AF65-F5344CB8AC3E}">
        <p14:creationId xmlns:p14="http://schemas.microsoft.com/office/powerpoint/2010/main" val="327521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09403"/>
            <a:ext cx="6965245" cy="723144"/>
          </a:xfrm>
        </p:spPr>
        <p:txBody>
          <a:bodyPr>
            <a:normAutofit fontScale="90000"/>
          </a:bodyPr>
          <a:lstStyle/>
          <a:p>
            <a:r>
              <a:rPr lang="en-US"/>
              <a:t>Proposed 2020-2021 </a:t>
            </a:r>
            <a:r>
              <a:rPr lang="en-US" dirty="0"/>
              <a:t>TDC Marketing Budget</a:t>
            </a:r>
          </a:p>
        </p:txBody>
      </p:sp>
      <p:sp>
        <p:nvSpPr>
          <p:cNvPr id="3" name="Content Placeholder 2"/>
          <p:cNvSpPr>
            <a:spLocks noGrp="1"/>
          </p:cNvSpPr>
          <p:nvPr>
            <p:ph idx="1"/>
          </p:nvPr>
        </p:nvSpPr>
        <p:spPr>
          <a:xfrm>
            <a:off x="938031" y="1009403"/>
            <a:ext cx="7244487" cy="5044559"/>
          </a:xfrm>
        </p:spPr>
        <p:txBody>
          <a:bodyPr>
            <a:normAutofit/>
          </a:bodyPr>
          <a:lstStyle/>
          <a:p>
            <a:pPr marL="0" indent="0">
              <a:buNone/>
            </a:pPr>
            <a:endParaRPr lang="en-US" dirty="0">
              <a:latin typeface="Times New Roman"/>
              <a:cs typeface="Times New Roman"/>
            </a:endParaRPr>
          </a:p>
          <a:p>
            <a:pPr marL="0" indent="0">
              <a:buNone/>
            </a:pPr>
            <a:endParaRPr lang="en-US" dirty="0"/>
          </a:p>
        </p:txBody>
      </p:sp>
      <p:graphicFrame>
        <p:nvGraphicFramePr>
          <p:cNvPr id="7" name="Table 6">
            <a:extLst>
              <a:ext uri="{FF2B5EF4-FFF2-40B4-BE49-F238E27FC236}">
                <a16:creationId xmlns:a16="http://schemas.microsoft.com/office/drawing/2014/main" id="{7FD3FD6B-A56F-7747-9C50-C0FC49186EED}"/>
              </a:ext>
            </a:extLst>
          </p:cNvPr>
          <p:cNvGraphicFramePr>
            <a:graphicFrameLocks noGrp="1"/>
          </p:cNvGraphicFramePr>
          <p:nvPr>
            <p:extLst>
              <p:ext uri="{D42A27DB-BD31-4B8C-83A1-F6EECF244321}">
                <p14:modId xmlns:p14="http://schemas.microsoft.com/office/powerpoint/2010/main" val="1742699294"/>
              </p:ext>
            </p:extLst>
          </p:nvPr>
        </p:nvGraphicFramePr>
        <p:xfrm>
          <a:off x="202028" y="2240874"/>
          <a:ext cx="8716492" cy="4023360"/>
        </p:xfrm>
        <a:graphic>
          <a:graphicData uri="http://schemas.openxmlformats.org/drawingml/2006/table">
            <a:tbl>
              <a:tblPr firstRow="1" bandRow="1">
                <a:tableStyleId>{5C22544A-7EE6-4342-B048-85BDC9FD1C3A}</a:tableStyleId>
              </a:tblPr>
              <a:tblGrid>
                <a:gridCol w="2179123">
                  <a:extLst>
                    <a:ext uri="{9D8B030D-6E8A-4147-A177-3AD203B41FA5}">
                      <a16:colId xmlns:a16="http://schemas.microsoft.com/office/drawing/2014/main" val="1161094871"/>
                    </a:ext>
                  </a:extLst>
                </a:gridCol>
                <a:gridCol w="2179123">
                  <a:extLst>
                    <a:ext uri="{9D8B030D-6E8A-4147-A177-3AD203B41FA5}">
                      <a16:colId xmlns:a16="http://schemas.microsoft.com/office/drawing/2014/main" val="1385880845"/>
                    </a:ext>
                  </a:extLst>
                </a:gridCol>
                <a:gridCol w="2179123">
                  <a:extLst>
                    <a:ext uri="{9D8B030D-6E8A-4147-A177-3AD203B41FA5}">
                      <a16:colId xmlns:a16="http://schemas.microsoft.com/office/drawing/2014/main" val="1910537559"/>
                    </a:ext>
                  </a:extLst>
                </a:gridCol>
                <a:gridCol w="2179123">
                  <a:extLst>
                    <a:ext uri="{9D8B030D-6E8A-4147-A177-3AD203B41FA5}">
                      <a16:colId xmlns:a16="http://schemas.microsoft.com/office/drawing/2014/main" val="3829717708"/>
                    </a:ext>
                  </a:extLst>
                </a:gridCol>
              </a:tblGrid>
              <a:tr h="329483">
                <a:tc>
                  <a:txBody>
                    <a:bodyPr/>
                    <a:lstStyle/>
                    <a:p>
                      <a:endParaRPr lang="en-US" dirty="0"/>
                    </a:p>
                  </a:txBody>
                  <a:tcPr/>
                </a:tc>
                <a:tc>
                  <a:txBody>
                    <a:bodyPr/>
                    <a:lstStyle/>
                    <a:p>
                      <a:r>
                        <a:rPr lang="en-US" dirty="0"/>
                        <a:t>'19-’20 Budget</a:t>
                      </a:r>
                    </a:p>
                  </a:txBody>
                  <a:tcPr/>
                </a:tc>
                <a:tc>
                  <a:txBody>
                    <a:bodyPr/>
                    <a:lstStyle/>
                    <a:p>
                      <a:r>
                        <a:rPr lang="en-US" dirty="0"/>
                        <a:t>’19-’20 To Date</a:t>
                      </a:r>
                    </a:p>
                  </a:txBody>
                  <a:tcPr/>
                </a:tc>
                <a:tc>
                  <a:txBody>
                    <a:bodyPr/>
                    <a:lstStyle/>
                    <a:p>
                      <a:r>
                        <a:rPr lang="en-US" dirty="0"/>
                        <a:t>'20-’21 Proposed</a:t>
                      </a:r>
                    </a:p>
                  </a:txBody>
                  <a:tcPr/>
                </a:tc>
                <a:extLst>
                  <a:ext uri="{0D108BD9-81ED-4DB2-BD59-A6C34878D82A}">
                    <a16:rowId xmlns:a16="http://schemas.microsoft.com/office/drawing/2014/main" val="1100472291"/>
                  </a:ext>
                </a:extLst>
              </a:tr>
              <a:tr h="329483">
                <a:tc>
                  <a:txBody>
                    <a:bodyPr/>
                    <a:lstStyle/>
                    <a:p>
                      <a:r>
                        <a:rPr lang="en-US" dirty="0"/>
                        <a:t>Advertising </a:t>
                      </a:r>
                    </a:p>
                  </a:txBody>
                  <a:tcPr/>
                </a:tc>
                <a:tc>
                  <a:txBody>
                    <a:bodyPr/>
                    <a:lstStyle/>
                    <a:p>
                      <a:r>
                        <a:rPr lang="en-US" dirty="0"/>
                        <a:t>200,000</a:t>
                      </a:r>
                    </a:p>
                  </a:txBody>
                  <a:tcPr/>
                </a:tc>
                <a:tc>
                  <a:txBody>
                    <a:bodyPr/>
                    <a:lstStyle/>
                    <a:p>
                      <a:r>
                        <a:rPr lang="en-US" dirty="0"/>
                        <a:t>217,372</a:t>
                      </a:r>
                    </a:p>
                  </a:txBody>
                  <a:tcPr/>
                </a:tc>
                <a:tc>
                  <a:txBody>
                    <a:bodyPr/>
                    <a:lstStyle/>
                    <a:p>
                      <a:r>
                        <a:rPr lang="en-US" dirty="0"/>
                        <a:t>210,000</a:t>
                      </a:r>
                    </a:p>
                  </a:txBody>
                  <a:tcPr/>
                </a:tc>
                <a:extLst>
                  <a:ext uri="{0D108BD9-81ED-4DB2-BD59-A6C34878D82A}">
                    <a16:rowId xmlns:a16="http://schemas.microsoft.com/office/drawing/2014/main" val="1505290484"/>
                  </a:ext>
                </a:extLst>
              </a:tr>
              <a:tr h="329483">
                <a:tc>
                  <a:txBody>
                    <a:bodyPr/>
                    <a:lstStyle/>
                    <a:p>
                      <a:r>
                        <a:rPr lang="en-US" dirty="0"/>
                        <a:t>A&amp;C</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3056053833"/>
                  </a:ext>
                </a:extLst>
              </a:tr>
              <a:tr h="329483">
                <a:tc>
                  <a:txBody>
                    <a:bodyPr/>
                    <a:lstStyle/>
                    <a:p>
                      <a:r>
                        <a:rPr lang="en-US" dirty="0"/>
                        <a:t>Promotions/PR</a:t>
                      </a:r>
                    </a:p>
                  </a:txBody>
                  <a:tcPr/>
                </a:tc>
                <a:tc>
                  <a:txBody>
                    <a:bodyPr/>
                    <a:lstStyle/>
                    <a:p>
                      <a:r>
                        <a:rPr lang="en-US" dirty="0"/>
                        <a:t>75,000</a:t>
                      </a:r>
                    </a:p>
                  </a:txBody>
                  <a:tcPr/>
                </a:tc>
                <a:tc>
                  <a:txBody>
                    <a:bodyPr/>
                    <a:lstStyle/>
                    <a:p>
                      <a:r>
                        <a:rPr lang="en-US" dirty="0"/>
                        <a:t>61,336</a:t>
                      </a:r>
                    </a:p>
                  </a:txBody>
                  <a:tcPr/>
                </a:tc>
                <a:tc>
                  <a:txBody>
                    <a:bodyPr/>
                    <a:lstStyle/>
                    <a:p>
                      <a:r>
                        <a:rPr lang="en-US" dirty="0"/>
                        <a:t>40,000</a:t>
                      </a:r>
                    </a:p>
                  </a:txBody>
                  <a:tcPr/>
                </a:tc>
                <a:extLst>
                  <a:ext uri="{0D108BD9-81ED-4DB2-BD59-A6C34878D82A}">
                    <a16:rowId xmlns:a16="http://schemas.microsoft.com/office/drawing/2014/main" val="2251804345"/>
                  </a:ext>
                </a:extLst>
              </a:tr>
              <a:tr h="329483">
                <a:tc>
                  <a:txBody>
                    <a:bodyPr/>
                    <a:lstStyle/>
                    <a:p>
                      <a:r>
                        <a:rPr lang="en-US" dirty="0"/>
                        <a:t>Library Upgrade</a:t>
                      </a:r>
                    </a:p>
                  </a:txBody>
                  <a:tcPr/>
                </a:tc>
                <a:tc>
                  <a:txBody>
                    <a:bodyPr/>
                    <a:lstStyle/>
                    <a:p>
                      <a:r>
                        <a:rPr lang="en-US" dirty="0"/>
                        <a:t>30,000</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3133707554"/>
                  </a:ext>
                </a:extLst>
              </a:tr>
              <a:tr h="329483">
                <a:tc>
                  <a:txBody>
                    <a:bodyPr/>
                    <a:lstStyle/>
                    <a:p>
                      <a:r>
                        <a:rPr lang="en-US" dirty="0"/>
                        <a:t>Visitor Services</a:t>
                      </a:r>
                    </a:p>
                  </a:txBody>
                  <a:tcPr/>
                </a:tc>
                <a:tc>
                  <a:txBody>
                    <a:bodyPr/>
                    <a:lstStyle/>
                    <a:p>
                      <a:r>
                        <a:rPr lang="en-US" dirty="0"/>
                        <a:t>60,000</a:t>
                      </a:r>
                    </a:p>
                  </a:txBody>
                  <a:tcPr/>
                </a:tc>
                <a:tc>
                  <a:txBody>
                    <a:bodyPr/>
                    <a:lstStyle/>
                    <a:p>
                      <a:r>
                        <a:rPr lang="en-US" dirty="0"/>
                        <a:t>70,154</a:t>
                      </a:r>
                    </a:p>
                  </a:txBody>
                  <a:tcPr/>
                </a:tc>
                <a:tc>
                  <a:txBody>
                    <a:bodyPr/>
                    <a:lstStyle/>
                    <a:p>
                      <a:r>
                        <a:rPr lang="en-US" dirty="0"/>
                        <a:t>10,000</a:t>
                      </a:r>
                    </a:p>
                  </a:txBody>
                  <a:tcPr/>
                </a:tc>
                <a:extLst>
                  <a:ext uri="{0D108BD9-81ED-4DB2-BD59-A6C34878D82A}">
                    <a16:rowId xmlns:a16="http://schemas.microsoft.com/office/drawing/2014/main" val="2895893678"/>
                  </a:ext>
                </a:extLst>
              </a:tr>
              <a:tr h="329483">
                <a:tc>
                  <a:txBody>
                    <a:bodyPr/>
                    <a:lstStyle/>
                    <a:p>
                      <a:r>
                        <a:rPr lang="en-US" dirty="0"/>
                        <a:t>Industry Relations</a:t>
                      </a:r>
                    </a:p>
                  </a:txBody>
                  <a:tcPr/>
                </a:tc>
                <a:tc>
                  <a:txBody>
                    <a:bodyPr/>
                    <a:lstStyle/>
                    <a:p>
                      <a:r>
                        <a:rPr lang="en-US" dirty="0"/>
                        <a:t>18,000</a:t>
                      </a:r>
                    </a:p>
                  </a:txBody>
                  <a:tcPr/>
                </a:tc>
                <a:tc>
                  <a:txBody>
                    <a:bodyPr/>
                    <a:lstStyle/>
                    <a:p>
                      <a:r>
                        <a:rPr lang="en-US" dirty="0"/>
                        <a:t>22,488</a:t>
                      </a:r>
                    </a:p>
                  </a:txBody>
                  <a:tcPr/>
                </a:tc>
                <a:tc>
                  <a:txBody>
                    <a:bodyPr/>
                    <a:lstStyle/>
                    <a:p>
                      <a:r>
                        <a:rPr lang="en-US" dirty="0"/>
                        <a:t>8,000</a:t>
                      </a:r>
                    </a:p>
                  </a:txBody>
                  <a:tcPr/>
                </a:tc>
                <a:extLst>
                  <a:ext uri="{0D108BD9-81ED-4DB2-BD59-A6C34878D82A}">
                    <a16:rowId xmlns:a16="http://schemas.microsoft.com/office/drawing/2014/main" val="4265723810"/>
                  </a:ext>
                </a:extLst>
              </a:tr>
              <a:tr h="329483">
                <a:tc>
                  <a:txBody>
                    <a:bodyPr/>
                    <a:lstStyle/>
                    <a:p>
                      <a:r>
                        <a:rPr lang="en-US" dirty="0"/>
                        <a:t>Event Grants</a:t>
                      </a:r>
                    </a:p>
                  </a:txBody>
                  <a:tcPr/>
                </a:tc>
                <a:tc>
                  <a:txBody>
                    <a:bodyPr/>
                    <a:lstStyle/>
                    <a:p>
                      <a:r>
                        <a:rPr lang="en-US" dirty="0"/>
                        <a:t>30,000</a:t>
                      </a:r>
                    </a:p>
                  </a:txBody>
                  <a:tcPr/>
                </a:tc>
                <a:tc>
                  <a:txBody>
                    <a:bodyPr/>
                    <a:lstStyle/>
                    <a:p>
                      <a:r>
                        <a:rPr lang="en-US" dirty="0"/>
                        <a:t>0</a:t>
                      </a:r>
                    </a:p>
                  </a:txBody>
                  <a:tcPr/>
                </a:tc>
                <a:tc>
                  <a:txBody>
                    <a:bodyPr/>
                    <a:lstStyle/>
                    <a:p>
                      <a:r>
                        <a:rPr lang="en-US" dirty="0"/>
                        <a:t>150,000</a:t>
                      </a:r>
                    </a:p>
                  </a:txBody>
                  <a:tcPr/>
                </a:tc>
                <a:extLst>
                  <a:ext uri="{0D108BD9-81ED-4DB2-BD59-A6C34878D82A}">
                    <a16:rowId xmlns:a16="http://schemas.microsoft.com/office/drawing/2014/main" val="2087925367"/>
                  </a:ext>
                </a:extLst>
              </a:tr>
              <a:tr h="364122">
                <a:tc>
                  <a:txBody>
                    <a:bodyPr/>
                    <a:lstStyle/>
                    <a:p>
                      <a:r>
                        <a:rPr lang="en-US" dirty="0"/>
                        <a:t>Website/SEO/SEM</a:t>
                      </a:r>
                    </a:p>
                  </a:txBody>
                  <a:tcPr/>
                </a:tc>
                <a:tc>
                  <a:txBody>
                    <a:bodyPr/>
                    <a:lstStyle/>
                    <a:p>
                      <a:r>
                        <a:rPr lang="en-US" dirty="0"/>
                        <a:t>102,000</a:t>
                      </a:r>
                    </a:p>
                  </a:txBody>
                  <a:tcPr/>
                </a:tc>
                <a:tc>
                  <a:txBody>
                    <a:bodyPr/>
                    <a:lstStyle/>
                    <a:p>
                      <a:r>
                        <a:rPr lang="en-US" dirty="0"/>
                        <a:t>102,000</a:t>
                      </a:r>
                    </a:p>
                  </a:txBody>
                  <a:tcPr/>
                </a:tc>
                <a:tc>
                  <a:txBody>
                    <a:bodyPr/>
                    <a:lstStyle/>
                    <a:p>
                      <a:r>
                        <a:rPr lang="en-US" dirty="0"/>
                        <a:t>102,000</a:t>
                      </a:r>
                    </a:p>
                  </a:txBody>
                  <a:tcPr/>
                </a:tc>
                <a:extLst>
                  <a:ext uri="{0D108BD9-81ED-4DB2-BD59-A6C34878D82A}">
                    <a16:rowId xmlns:a16="http://schemas.microsoft.com/office/drawing/2014/main" val="2175015842"/>
                  </a:ext>
                </a:extLst>
              </a:tr>
              <a:tr h="329483">
                <a:tc>
                  <a:txBody>
                    <a:bodyPr/>
                    <a:lstStyle/>
                    <a:p>
                      <a:r>
                        <a:rPr lang="en-US" dirty="0"/>
                        <a:t>Special Projects</a:t>
                      </a:r>
                    </a:p>
                  </a:txBody>
                  <a:tcPr/>
                </a:tc>
                <a:tc>
                  <a:txBody>
                    <a:bodyPr/>
                    <a:lstStyle/>
                    <a:p>
                      <a:r>
                        <a:rPr lang="en-US" dirty="0"/>
                        <a:t>100,000</a:t>
                      </a:r>
                    </a:p>
                  </a:txBody>
                  <a:tcPr/>
                </a:tc>
                <a:tc>
                  <a:txBody>
                    <a:bodyPr/>
                    <a:lstStyle/>
                    <a:p>
                      <a:r>
                        <a:rPr lang="en-US" dirty="0"/>
                        <a:t>68,275</a:t>
                      </a:r>
                    </a:p>
                  </a:txBody>
                  <a:tcPr/>
                </a:tc>
                <a:tc>
                  <a:txBody>
                    <a:bodyPr/>
                    <a:lstStyle/>
                    <a:p>
                      <a:r>
                        <a:rPr lang="en-US" dirty="0"/>
                        <a:t>0</a:t>
                      </a:r>
                    </a:p>
                  </a:txBody>
                  <a:tcPr/>
                </a:tc>
                <a:extLst>
                  <a:ext uri="{0D108BD9-81ED-4DB2-BD59-A6C34878D82A}">
                    <a16:rowId xmlns:a16="http://schemas.microsoft.com/office/drawing/2014/main" val="4026413051"/>
                  </a:ext>
                </a:extLst>
              </a:tr>
              <a:tr h="329483">
                <a:tc>
                  <a:txBody>
                    <a:bodyPr/>
                    <a:lstStyle/>
                    <a:p>
                      <a:r>
                        <a:rPr lang="en-US" b="1" dirty="0"/>
                        <a:t>TOTAL</a:t>
                      </a:r>
                    </a:p>
                  </a:txBody>
                  <a:tcPr/>
                </a:tc>
                <a:tc>
                  <a:txBody>
                    <a:bodyPr/>
                    <a:lstStyle/>
                    <a:p>
                      <a:r>
                        <a:rPr lang="en-US" b="1" dirty="0"/>
                        <a:t>615,000</a:t>
                      </a:r>
                    </a:p>
                  </a:txBody>
                  <a:tcPr/>
                </a:tc>
                <a:tc>
                  <a:txBody>
                    <a:bodyPr/>
                    <a:lstStyle/>
                    <a:p>
                      <a:r>
                        <a:rPr lang="en-US" b="1" dirty="0"/>
                        <a:t>577,785</a:t>
                      </a:r>
                    </a:p>
                  </a:txBody>
                  <a:tcPr/>
                </a:tc>
                <a:tc>
                  <a:txBody>
                    <a:bodyPr/>
                    <a:lstStyle/>
                    <a:p>
                      <a:r>
                        <a:rPr lang="en-US" b="1" dirty="0"/>
                        <a:t>520,000</a:t>
                      </a:r>
                    </a:p>
                  </a:txBody>
                  <a:tcPr/>
                </a:tc>
                <a:extLst>
                  <a:ext uri="{0D108BD9-81ED-4DB2-BD59-A6C34878D82A}">
                    <a16:rowId xmlns:a16="http://schemas.microsoft.com/office/drawing/2014/main" val="4142920502"/>
                  </a:ext>
                </a:extLst>
              </a:tr>
            </a:tbl>
          </a:graphicData>
        </a:graphic>
      </p:graphicFrame>
    </p:spTree>
    <p:extLst>
      <p:ext uri="{BB962C8B-B14F-4D97-AF65-F5344CB8AC3E}">
        <p14:creationId xmlns:p14="http://schemas.microsoft.com/office/powerpoint/2010/main" val="87212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950" y="1188038"/>
            <a:ext cx="6652806" cy="2025062"/>
          </a:xfrm>
        </p:spPr>
        <p:txBody>
          <a:bodyPr>
            <a:normAutofit/>
          </a:bodyPr>
          <a:lstStyle/>
          <a:p>
            <a:r>
              <a:rPr lang="en-US" sz="4000" dirty="0">
                <a:latin typeface="Times New Roman"/>
                <a:cs typeface="Times New Roman"/>
              </a:rPr>
              <a:t>Questions? </a:t>
            </a:r>
          </a:p>
        </p:txBody>
      </p:sp>
      <p:pic>
        <p:nvPicPr>
          <p:cNvPr id="3" name="Picture 2" descr="VisitSebringLogoWW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700" y="3642915"/>
            <a:ext cx="3771900" cy="1945593"/>
          </a:xfrm>
          <a:prstGeom prst="rect">
            <a:avLst/>
          </a:prstGeom>
        </p:spPr>
      </p:pic>
    </p:spTree>
    <p:extLst>
      <p:ext uri="{BB962C8B-B14F-4D97-AF65-F5344CB8AC3E}">
        <p14:creationId xmlns:p14="http://schemas.microsoft.com/office/powerpoint/2010/main" val="328926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E385-8FAC-BF46-A7B6-408832DB850B}"/>
              </a:ext>
            </a:extLst>
          </p:cNvPr>
          <p:cNvSpPr>
            <a:spLocks noGrp="1"/>
          </p:cNvSpPr>
          <p:nvPr>
            <p:ph type="title"/>
          </p:nvPr>
        </p:nvSpPr>
        <p:spPr/>
        <p:txBody>
          <a:bodyPr>
            <a:normAutofit fontScale="90000"/>
          </a:bodyPr>
          <a:lstStyle/>
          <a:p>
            <a:r>
              <a:rPr lang="en-US" dirty="0"/>
              <a:t>TDC Strategic Plan:</a:t>
            </a:r>
            <a:br>
              <a:rPr lang="en-US" dirty="0"/>
            </a:br>
            <a:r>
              <a:rPr lang="en-US" dirty="0"/>
              <a:t>Vision &amp; Mission</a:t>
            </a:r>
          </a:p>
        </p:txBody>
      </p:sp>
      <p:sp>
        <p:nvSpPr>
          <p:cNvPr id="3" name="Content Placeholder 2">
            <a:extLst>
              <a:ext uri="{FF2B5EF4-FFF2-40B4-BE49-F238E27FC236}">
                <a16:creationId xmlns:a16="http://schemas.microsoft.com/office/drawing/2014/main" id="{EAF2D7F8-46B9-0C4D-8418-9C6B905CED23}"/>
              </a:ext>
            </a:extLst>
          </p:cNvPr>
          <p:cNvSpPr>
            <a:spLocks noGrp="1"/>
          </p:cNvSpPr>
          <p:nvPr>
            <p:ph idx="1"/>
          </p:nvPr>
        </p:nvSpPr>
        <p:spPr>
          <a:xfrm>
            <a:off x="890016" y="2119257"/>
            <a:ext cx="7412736" cy="3603812"/>
          </a:xfrm>
        </p:spPr>
        <p:txBody>
          <a:bodyPr>
            <a:normAutofit fontScale="85000" lnSpcReduction="10000"/>
          </a:bodyPr>
          <a:lstStyle/>
          <a:p>
            <a:r>
              <a:rPr lang="en-US" b="1" u="sng" dirty="0">
                <a:latin typeface="Times New Roman" panose="02020603050405020304" pitchFamily="18" charset="0"/>
                <a:cs typeface="Times New Roman" panose="02020603050405020304" pitchFamily="18" charset="0"/>
              </a:rPr>
              <a:t>Vision</a:t>
            </a:r>
            <a:r>
              <a:rPr lang="en-US" dirty="0">
                <a:latin typeface="Times New Roman" panose="02020603050405020304" pitchFamily="18" charset="0"/>
                <a:cs typeface="Times New Roman" panose="02020603050405020304" pitchFamily="18" charset="0"/>
              </a:rPr>
              <a:t>: The Highlands County TDC inspires research-based decision making which leads to the type of tourism destination development that inspire future generations to remain in the community and not move out of town. The TDC allocates resources in order to enhance the quality of life for our residents; including efforts to reduce seasonal employment and to create a place for families to raise their children.  </a:t>
            </a:r>
          </a:p>
          <a:p>
            <a:pPr marL="0" indent="0">
              <a:buNone/>
            </a:pPr>
            <a:endParaRPr lang="en-US"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Mission</a:t>
            </a:r>
            <a:r>
              <a:rPr lang="en-US" dirty="0">
                <a:latin typeface="Times New Roman" panose="02020603050405020304" pitchFamily="18" charset="0"/>
                <a:cs typeface="Times New Roman" panose="02020603050405020304" pitchFamily="18" charset="0"/>
              </a:rPr>
              <a:t>: To contribute to a positive quality of life for the residents of Highlands County (our customer) through destination promotion, tourism development, advocacy and resource management – which are foundation pieces for future economic growth. </a:t>
            </a:r>
          </a:p>
          <a:p>
            <a:endParaRPr lang="en-US" dirty="0"/>
          </a:p>
        </p:txBody>
      </p:sp>
    </p:spTree>
    <p:extLst>
      <p:ext uri="{BB962C8B-B14F-4D97-AF65-F5344CB8AC3E}">
        <p14:creationId xmlns:p14="http://schemas.microsoft.com/office/powerpoint/2010/main" val="273235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1B9D-EEA2-594A-BC70-024EF73D224F}"/>
              </a:ext>
            </a:extLst>
          </p:cNvPr>
          <p:cNvSpPr>
            <a:spLocks noGrp="1"/>
          </p:cNvSpPr>
          <p:nvPr>
            <p:ph type="title"/>
          </p:nvPr>
        </p:nvSpPr>
        <p:spPr>
          <a:xfrm>
            <a:off x="1095023" y="598126"/>
            <a:ext cx="6965245" cy="1202485"/>
          </a:xfrm>
        </p:spPr>
        <p:txBody>
          <a:bodyPr>
            <a:normAutofit fontScale="90000"/>
          </a:bodyPr>
          <a:lstStyle/>
          <a:p>
            <a:r>
              <a:rPr lang="en-US" b="1" dirty="0">
                <a:latin typeface="Times New Roman" panose="02020603050405020304" pitchFamily="18" charset="0"/>
                <a:cs typeface="Times New Roman" panose="02020603050405020304" pitchFamily="18" charset="0"/>
              </a:rPr>
              <a:t>Strategic Pillars: Areas of Focus</a:t>
            </a:r>
          </a:p>
        </p:txBody>
      </p:sp>
      <p:sp>
        <p:nvSpPr>
          <p:cNvPr id="3" name="Content Placeholder 2">
            <a:extLst>
              <a:ext uri="{FF2B5EF4-FFF2-40B4-BE49-F238E27FC236}">
                <a16:creationId xmlns:a16="http://schemas.microsoft.com/office/drawing/2014/main" id="{63E90C50-22E4-F145-A571-0760DA98CE55}"/>
              </a:ext>
            </a:extLst>
          </p:cNvPr>
          <p:cNvSpPr>
            <a:spLocks noGrp="1"/>
          </p:cNvSpPr>
          <p:nvPr>
            <p:ph idx="1"/>
          </p:nvPr>
        </p:nvSpPr>
        <p:spPr>
          <a:xfrm>
            <a:off x="962526" y="1900988"/>
            <a:ext cx="7097742" cy="4268163"/>
          </a:xfrm>
        </p:spPr>
        <p:txBody>
          <a:bodyPr>
            <a:normAutofit/>
          </a:bodyPr>
          <a:lstStyle/>
          <a:p>
            <a:pPr marL="457200" indent="-457200">
              <a:buFont typeface="+mj-lt"/>
              <a:buAutoNum type="alphaUcPeriod"/>
            </a:pPr>
            <a:r>
              <a:rPr lang="en-US" dirty="0">
                <a:latin typeface="Times New Roman" panose="02020603050405020304" pitchFamily="18" charset="0"/>
                <a:cs typeface="Times New Roman" panose="02020603050405020304" pitchFamily="18" charset="0"/>
              </a:rPr>
              <a:t>Emphasis on digital assets &amp; advertising</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More PR/Media Relations to increase our Brand Awareness </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Projects to make destination more appealing &amp; engaging to visitors  </a:t>
            </a:r>
          </a:p>
          <a:p>
            <a:pPr marL="365760" lvl="1" indent="0">
              <a:buNone/>
            </a:pPr>
            <a:r>
              <a:rPr lang="en-US" dirty="0">
                <a:latin typeface="Times New Roman" panose="02020603050405020304" pitchFamily="18" charset="0"/>
                <a:cs typeface="Times New Roman" panose="02020603050405020304" pitchFamily="18" charset="0"/>
              </a:rPr>
              <a:t>&gt;Incorporate Stakeholder Groups in Meetings</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Industry Partner Engagement &amp; Education</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Streamline Administrative Duties</a:t>
            </a:r>
          </a:p>
          <a:p>
            <a:pPr marL="457200" indent="-457200">
              <a:buFont typeface="+mj-lt"/>
              <a:buAutoNum type="alphaUcPeriod"/>
            </a:pPr>
            <a:r>
              <a:rPr lang="en-US" dirty="0">
                <a:latin typeface="Times New Roman" panose="02020603050405020304" pitchFamily="18" charset="0"/>
                <a:cs typeface="Times New Roman" panose="02020603050405020304" pitchFamily="18" charset="0"/>
              </a:rPr>
              <a:t>Enhancement Projects; start with Lakes (F)</a:t>
            </a:r>
          </a:p>
          <a:p>
            <a:pPr marL="365760" lvl="1" indent="0">
              <a:buNone/>
            </a:pPr>
            <a:r>
              <a:rPr lang="en-US" dirty="0">
                <a:latin typeface="Times New Roman" panose="02020603050405020304" pitchFamily="18" charset="0"/>
                <a:cs typeface="Times New Roman" panose="02020603050405020304" pitchFamily="18" charset="0"/>
              </a:rPr>
              <a:t>&gt;$250k in Lakes Account</a:t>
            </a:r>
          </a:p>
        </p:txBody>
      </p:sp>
    </p:spTree>
    <p:extLst>
      <p:ext uri="{BB962C8B-B14F-4D97-AF65-F5344CB8AC3E}">
        <p14:creationId xmlns:p14="http://schemas.microsoft.com/office/powerpoint/2010/main" val="298132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7678-12A2-824F-8C75-77D0DCA92181}"/>
              </a:ext>
            </a:extLst>
          </p:cNvPr>
          <p:cNvSpPr>
            <a:spLocks noGrp="1"/>
          </p:cNvSpPr>
          <p:nvPr>
            <p:ph type="title"/>
          </p:nvPr>
        </p:nvSpPr>
        <p:spPr>
          <a:xfrm>
            <a:off x="676778" y="594415"/>
            <a:ext cx="7886700" cy="724394"/>
          </a:xfrm>
        </p:spPr>
        <p:txBody>
          <a:bodyPr>
            <a:normAutofit fontScale="90000"/>
          </a:bodyPr>
          <a:lstStyle/>
          <a:p>
            <a:r>
              <a:rPr lang="en-US" b="1" dirty="0">
                <a:latin typeface="Times New Roman" panose="02020603050405020304" pitchFamily="18" charset="0"/>
                <a:cs typeface="Times New Roman" panose="02020603050405020304" pitchFamily="18" charset="0"/>
              </a:rPr>
              <a:t>2019-2020 Major Accomplishments</a:t>
            </a:r>
          </a:p>
        </p:txBody>
      </p:sp>
      <p:sp>
        <p:nvSpPr>
          <p:cNvPr id="3" name="Content Placeholder 2">
            <a:extLst>
              <a:ext uri="{FF2B5EF4-FFF2-40B4-BE49-F238E27FC236}">
                <a16:creationId xmlns:a16="http://schemas.microsoft.com/office/drawing/2014/main" id="{C5DD2527-3F7C-5E4B-BDDC-04371A54D52F}"/>
              </a:ext>
            </a:extLst>
          </p:cNvPr>
          <p:cNvSpPr>
            <a:spLocks noGrp="1"/>
          </p:cNvSpPr>
          <p:nvPr>
            <p:ph idx="1"/>
          </p:nvPr>
        </p:nvSpPr>
        <p:spPr>
          <a:xfrm>
            <a:off x="808074" y="1379291"/>
            <a:ext cx="7570382" cy="4986699"/>
          </a:xfrm>
        </p:spPr>
        <p:txBody>
          <a:bodyPr>
            <a:normAutofit fontScale="85000" lnSpcReduction="20000"/>
          </a:bodyPr>
          <a:lstStyle/>
          <a:p>
            <a:r>
              <a:rPr lang="en-US" b="1" dirty="0">
                <a:latin typeface="Times New Roman" panose="02020603050405020304" pitchFamily="18" charset="0"/>
                <a:cs typeface="Times New Roman" panose="02020603050405020304" pitchFamily="18" charset="0"/>
              </a:rPr>
              <a:t>Revised Grant Program</a:t>
            </a:r>
          </a:p>
          <a:p>
            <a:r>
              <a:rPr lang="en-US" dirty="0">
                <a:latin typeface="Times New Roman" panose="02020603050405020304" pitchFamily="18" charset="0"/>
                <a:cs typeface="Times New Roman" panose="02020603050405020304" pitchFamily="18" charset="0"/>
              </a:rPr>
              <a:t>Added </a:t>
            </a:r>
            <a:r>
              <a:rPr lang="en-US" b="1" dirty="0">
                <a:latin typeface="Times New Roman" panose="02020603050405020304" pitchFamily="18" charset="0"/>
                <a:cs typeface="Times New Roman" panose="02020603050405020304" pitchFamily="18" charset="0"/>
              </a:rPr>
              <a:t>Tourism Awards </a:t>
            </a:r>
            <a:r>
              <a:rPr lang="en-US" dirty="0">
                <a:latin typeface="Times New Roman" panose="02020603050405020304" pitchFamily="18" charset="0"/>
                <a:cs typeface="Times New Roman" panose="02020603050405020304" pitchFamily="18" charset="0"/>
              </a:rPr>
              <a:t>to Tourism Luncheon Program</a:t>
            </a:r>
          </a:p>
          <a:p>
            <a:r>
              <a:rPr lang="en-US" b="1" dirty="0" err="1">
                <a:latin typeface="Times New Roman" panose="02020603050405020304" pitchFamily="18" charset="0"/>
                <a:cs typeface="Times New Roman" panose="02020603050405020304" pitchFamily="18" charset="0"/>
              </a:rPr>
              <a:t>Geotour</a:t>
            </a:r>
            <a:r>
              <a:rPr lang="en-US" b="1" dirty="0">
                <a:latin typeface="Times New Roman" panose="02020603050405020304" pitchFamily="18" charset="0"/>
                <a:cs typeface="Times New Roman" panose="02020603050405020304" pitchFamily="18" charset="0"/>
              </a:rPr>
              <a:t> Program &amp; Landing Page</a:t>
            </a:r>
          </a:p>
          <a:p>
            <a:r>
              <a:rPr lang="en-US" b="1" dirty="0">
                <a:latin typeface="Times New Roman" panose="02020603050405020304" pitchFamily="18" charset="0"/>
                <a:cs typeface="Times New Roman" panose="02020603050405020304" pitchFamily="18" charset="0"/>
              </a:rPr>
              <a:t>Lake </a:t>
            </a:r>
            <a:r>
              <a:rPr lang="en-US" b="1" dirty="0" err="1">
                <a:latin typeface="Times New Roman" panose="02020603050405020304" pitchFamily="18" charset="0"/>
                <a:cs typeface="Times New Roman" panose="02020603050405020304" pitchFamily="18" charset="0"/>
              </a:rPr>
              <a:t>Istokpoga</a:t>
            </a:r>
            <a:r>
              <a:rPr lang="en-US" b="1" dirty="0">
                <a:latin typeface="Times New Roman" panose="02020603050405020304" pitchFamily="18" charset="0"/>
                <a:cs typeface="Times New Roman" panose="02020603050405020304" pitchFamily="18" charset="0"/>
              </a:rPr>
              <a:t> Facility Improvements </a:t>
            </a:r>
            <a:r>
              <a:rPr lang="en-US" dirty="0">
                <a:latin typeface="Times New Roman" panose="02020603050405020304" pitchFamily="18" charset="0"/>
                <a:cs typeface="Times New Roman" panose="02020603050405020304" pitchFamily="18" charset="0"/>
              </a:rPr>
              <a:t>(in progress)</a:t>
            </a:r>
          </a:p>
          <a:p>
            <a:r>
              <a:rPr lang="en-US" b="1" dirty="0" err="1">
                <a:latin typeface="Times New Roman" panose="02020603050405020304" pitchFamily="18" charset="0"/>
                <a:cs typeface="Times New Roman" panose="02020603050405020304" pitchFamily="18" charset="0"/>
              </a:rPr>
              <a:t>Crowdriff</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user generated content/photos (UGC)</a:t>
            </a:r>
          </a:p>
          <a:p>
            <a:r>
              <a:rPr lang="en-US" b="1" dirty="0">
                <a:latin typeface="Times New Roman" panose="02020603050405020304" pitchFamily="18" charset="0"/>
                <a:cs typeface="Times New Roman" panose="02020603050405020304" pitchFamily="18" charset="0"/>
              </a:rPr>
              <a:t>Sports Audit &amp; Assessment</a:t>
            </a:r>
            <a:endParaRPr lang="en-US" sz="21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New Events</a:t>
            </a:r>
            <a:endParaRPr lang="en-US" dirty="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Geotour</a:t>
            </a:r>
            <a:r>
              <a:rPr lang="en-US" dirty="0">
                <a:latin typeface="Times New Roman" panose="02020603050405020304" pitchFamily="18" charset="0"/>
                <a:cs typeface="Times New Roman" panose="02020603050405020304" pitchFamily="18" charset="0"/>
              </a:rPr>
              <a:t> Launch (Moved from May to September)</a:t>
            </a:r>
          </a:p>
          <a:p>
            <a:pPr lvl="1"/>
            <a:r>
              <a:rPr lang="en-US" dirty="0">
                <a:latin typeface="Times New Roman" panose="02020603050405020304" pitchFamily="18" charset="0"/>
                <a:cs typeface="Times New Roman" panose="02020603050405020304" pitchFamily="18" charset="0"/>
              </a:rPr>
              <a:t>GFNY – October</a:t>
            </a:r>
          </a:p>
          <a:p>
            <a:pPr lvl="1"/>
            <a:r>
              <a:rPr lang="en-US" dirty="0">
                <a:latin typeface="Times New Roman" panose="02020603050405020304" pitchFamily="18" charset="0"/>
                <a:cs typeface="Times New Roman" panose="02020603050405020304" pitchFamily="18" charset="0"/>
              </a:rPr>
              <a:t>Adventure Race (December)</a:t>
            </a:r>
          </a:p>
          <a:p>
            <a:r>
              <a:rPr lang="en-US" b="1" dirty="0">
                <a:latin typeface="Times New Roman" panose="02020603050405020304" pitchFamily="18" charset="0"/>
                <a:cs typeface="Times New Roman" panose="02020603050405020304" pitchFamily="18" charset="0"/>
              </a:rPr>
              <a:t>Phase 2: Google Audit of Destination &amp; Partners</a:t>
            </a:r>
          </a:p>
          <a:p>
            <a:r>
              <a:rPr lang="en-US" b="1" dirty="0">
                <a:latin typeface="Times New Roman" panose="02020603050405020304" pitchFamily="18" charset="0"/>
                <a:cs typeface="Times New Roman" panose="02020603050405020304" pitchFamily="18" charset="0"/>
              </a:rPr>
              <a:t>Fishing Influencers </a:t>
            </a:r>
            <a:r>
              <a:rPr lang="en-US" dirty="0">
                <a:latin typeface="Times New Roman" panose="02020603050405020304" pitchFamily="18" charset="0"/>
                <a:cs typeface="Times New Roman" panose="02020603050405020304" pitchFamily="18" charset="0"/>
              </a:rPr>
              <a:t>(in progress)</a:t>
            </a:r>
          </a:p>
          <a:p>
            <a:r>
              <a:rPr lang="en-US" b="1" dirty="0" err="1">
                <a:latin typeface="Times New Roman" panose="02020603050405020304" pitchFamily="18" charset="0"/>
                <a:cs typeface="Times New Roman" panose="02020603050405020304" pitchFamily="18" charset="0"/>
              </a:rPr>
              <a:t>Bandwango</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(digital passports)</a:t>
            </a:r>
          </a:p>
          <a:p>
            <a:r>
              <a:rPr lang="en-US" b="1" dirty="0">
                <a:latin typeface="Times New Roman" panose="02020603050405020304" pitchFamily="18" charset="0"/>
                <a:cs typeface="Times New Roman" panose="02020603050405020304" pitchFamily="18" charset="0"/>
              </a:rPr>
              <a:t>New Travel Guide </a:t>
            </a:r>
            <a:r>
              <a:rPr lang="en-US" dirty="0">
                <a:latin typeface="Times New Roman" panose="02020603050405020304" pitchFamily="18" charset="0"/>
                <a:cs typeface="Times New Roman" panose="02020603050405020304" pitchFamily="18" charset="0"/>
              </a:rPr>
              <a:t>(in progress)</a:t>
            </a:r>
          </a:p>
          <a:p>
            <a:r>
              <a:rPr lang="en-US" dirty="0">
                <a:latin typeface="Times New Roman" panose="02020603050405020304" pitchFamily="18" charset="0"/>
                <a:cs typeface="Times New Roman" panose="02020603050405020304" pitchFamily="18" charset="0"/>
              </a:rPr>
              <a:t>Respond to </a:t>
            </a:r>
            <a:r>
              <a:rPr lang="en-US" b="1" dirty="0">
                <a:latin typeface="Times New Roman" panose="02020603050405020304" pitchFamily="18" charset="0"/>
                <a:cs typeface="Times New Roman" panose="02020603050405020304" pitchFamily="18" charset="0"/>
              </a:rPr>
              <a:t>COVID-19</a:t>
            </a:r>
            <a:r>
              <a:rPr lang="en-US" dirty="0">
                <a:latin typeface="Times New Roman" panose="02020603050405020304" pitchFamily="18" charset="0"/>
                <a:cs typeface="Times New Roman" panose="02020603050405020304" pitchFamily="18" charset="0"/>
              </a:rPr>
              <a:t> situation</a:t>
            </a:r>
          </a:p>
          <a:p>
            <a:r>
              <a:rPr lang="en-US" b="1" dirty="0">
                <a:latin typeface="Times New Roman" panose="02020603050405020304" pitchFamily="18" charset="0"/>
                <a:cs typeface="Times New Roman" panose="02020603050405020304" pitchFamily="18" charset="0"/>
              </a:rPr>
              <a:t>Social Media Training </a:t>
            </a:r>
            <a:r>
              <a:rPr lang="en-US" dirty="0">
                <a:latin typeface="Times New Roman" panose="02020603050405020304" pitchFamily="18" charset="0"/>
                <a:cs typeface="Times New Roman" panose="02020603050405020304" pitchFamily="18" charset="0"/>
              </a:rPr>
              <a:t>for Industry Partners</a:t>
            </a:r>
          </a:p>
        </p:txBody>
      </p:sp>
    </p:spTree>
    <p:extLst>
      <p:ext uri="{BB962C8B-B14F-4D97-AF65-F5344CB8AC3E}">
        <p14:creationId xmlns:p14="http://schemas.microsoft.com/office/powerpoint/2010/main" val="361897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1B9D-EEA2-594A-BC70-024EF73D224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2020-2021 Areas of Focus</a:t>
            </a:r>
          </a:p>
        </p:txBody>
      </p:sp>
      <p:sp>
        <p:nvSpPr>
          <p:cNvPr id="3" name="Content Placeholder 2">
            <a:extLst>
              <a:ext uri="{FF2B5EF4-FFF2-40B4-BE49-F238E27FC236}">
                <a16:creationId xmlns:a16="http://schemas.microsoft.com/office/drawing/2014/main" id="{63E90C50-22E4-F145-A571-0760DA98CE55}"/>
              </a:ext>
            </a:extLst>
          </p:cNvPr>
          <p:cNvSpPr>
            <a:spLocks noGrp="1"/>
          </p:cNvSpPr>
          <p:nvPr>
            <p:ph idx="1"/>
          </p:nvPr>
        </p:nvSpPr>
        <p:spPr>
          <a:xfrm>
            <a:off x="962526" y="2181405"/>
            <a:ext cx="7097742" cy="3822080"/>
          </a:xfrm>
        </p:spPr>
        <p:txBody>
          <a:bodyPr>
            <a:normAutofit lnSpcReduction="10000"/>
          </a:bodyPr>
          <a:lstStyle/>
          <a:p>
            <a:r>
              <a:rPr lang="en-US" dirty="0">
                <a:latin typeface="Times New Roman" panose="02020603050405020304" pitchFamily="18" charset="0"/>
                <a:cs typeface="Times New Roman" panose="02020603050405020304" pitchFamily="18" charset="0"/>
              </a:rPr>
              <a:t>Emphasis on digital assets &amp; advertising </a:t>
            </a:r>
            <a:r>
              <a:rPr lang="en-US" dirty="0">
                <a:solidFill>
                  <a:srgbClr val="FF0000"/>
                </a:solidFill>
                <a:latin typeface="Times New Roman" panose="02020603050405020304" pitchFamily="18" charset="0"/>
                <a:cs typeface="Times New Roman" panose="02020603050405020304" pitchFamily="18" charset="0"/>
              </a:rPr>
              <a:t>(A)</a:t>
            </a:r>
          </a:p>
          <a:p>
            <a:r>
              <a:rPr lang="en-US" dirty="0">
                <a:latin typeface="Times New Roman" panose="02020603050405020304" pitchFamily="18" charset="0"/>
                <a:cs typeface="Times New Roman" panose="02020603050405020304" pitchFamily="18" charset="0"/>
              </a:rPr>
              <a:t>PR/Media Relations to increase Brand Awareness </a:t>
            </a:r>
            <a:r>
              <a:rPr lang="en-US" dirty="0">
                <a:solidFill>
                  <a:srgbClr val="FF0000"/>
                </a:solidFill>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Attract more events (Experience Economy) to make destination more appealing &amp; engaging to visitors </a:t>
            </a:r>
            <a:r>
              <a:rPr lang="en-US" dirty="0">
                <a:solidFill>
                  <a:srgbClr val="FF0000"/>
                </a:solidFill>
                <a:latin typeface="Times New Roman" panose="02020603050405020304" pitchFamily="18" charset="0"/>
                <a:cs typeface="Times New Roman" panose="02020603050405020304" pitchFamily="18" charset="0"/>
              </a:rPr>
              <a:t>(C) </a:t>
            </a:r>
          </a:p>
          <a:p>
            <a:pPr lvl="1"/>
            <a:r>
              <a:rPr lang="en-US" dirty="0">
                <a:latin typeface="Times New Roman" panose="02020603050405020304" pitchFamily="18" charset="0"/>
                <a:cs typeface="Times New Roman" panose="02020603050405020304" pitchFamily="18" charset="0"/>
              </a:rPr>
              <a:t>Add Sports Stakeholder Group</a:t>
            </a:r>
          </a:p>
          <a:p>
            <a:r>
              <a:rPr lang="en-US" dirty="0">
                <a:latin typeface="Times New Roman" panose="02020603050405020304" pitchFamily="18" charset="0"/>
                <a:cs typeface="Times New Roman" panose="02020603050405020304" pitchFamily="18" charset="0"/>
              </a:rPr>
              <a:t>Industry Partner/Tourism Employee Engagement &amp; Education </a:t>
            </a:r>
            <a:r>
              <a:rPr lang="en-US" dirty="0">
                <a:solidFill>
                  <a:srgbClr val="FF0000"/>
                </a:solidFill>
                <a:latin typeface="Times New Roman" panose="02020603050405020304" pitchFamily="18" charset="0"/>
                <a:cs typeface="Times New Roman" panose="02020603050405020304" pitchFamily="18" charset="0"/>
              </a:rPr>
              <a:t>(D)</a:t>
            </a:r>
          </a:p>
          <a:p>
            <a:r>
              <a:rPr lang="en-US" dirty="0">
                <a:latin typeface="Times New Roman" panose="02020603050405020304" pitchFamily="18" charset="0"/>
                <a:cs typeface="Times New Roman" panose="02020603050405020304" pitchFamily="18" charset="0"/>
              </a:rPr>
              <a:t>Sport Facility Enhancement Projects</a:t>
            </a:r>
          </a:p>
          <a:p>
            <a:pPr lvl="1"/>
            <a:r>
              <a:rPr lang="en-US" dirty="0">
                <a:latin typeface="Times New Roman" panose="02020603050405020304" pitchFamily="18" charset="0"/>
                <a:cs typeface="Times New Roman" panose="02020603050405020304" pitchFamily="18" charset="0"/>
              </a:rPr>
              <a:t>What Sports Facilities Could We Easily Enhance to Bring More Tourists Here? </a:t>
            </a:r>
            <a:r>
              <a:rPr lang="en-US" dirty="0">
                <a:solidFill>
                  <a:srgbClr val="FF0000"/>
                </a:solidFill>
                <a:latin typeface="Times New Roman" panose="02020603050405020304" pitchFamily="18" charset="0"/>
                <a:cs typeface="Times New Roman" panose="02020603050405020304" pitchFamily="18" charset="0"/>
              </a:rPr>
              <a:t>(F)</a:t>
            </a:r>
          </a:p>
          <a:p>
            <a:pPr marL="36576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CE4C-0C42-5F4C-9C82-3B544C04F553}"/>
              </a:ext>
            </a:extLst>
          </p:cNvPr>
          <p:cNvSpPr>
            <a:spLocks noGrp="1"/>
          </p:cNvSpPr>
          <p:nvPr>
            <p:ph type="title"/>
          </p:nvPr>
        </p:nvSpPr>
        <p:spPr>
          <a:xfrm>
            <a:off x="1095023" y="268942"/>
            <a:ext cx="6965245" cy="1202485"/>
          </a:xfrm>
        </p:spPr>
        <p:txBody>
          <a:bodyPr>
            <a:normAutofit fontScale="90000"/>
          </a:bodyPr>
          <a:lstStyle/>
          <a:p>
            <a:r>
              <a:rPr lang="en-US" dirty="0"/>
              <a:t>TDC Plan: Strategic Priorities</a:t>
            </a:r>
          </a:p>
        </p:txBody>
      </p:sp>
      <p:sp>
        <p:nvSpPr>
          <p:cNvPr id="3" name="Content Placeholder 2">
            <a:extLst>
              <a:ext uri="{FF2B5EF4-FFF2-40B4-BE49-F238E27FC236}">
                <a16:creationId xmlns:a16="http://schemas.microsoft.com/office/drawing/2014/main" id="{A4E4CCA0-0BD1-874D-A35F-D554AA57437A}"/>
              </a:ext>
            </a:extLst>
          </p:cNvPr>
          <p:cNvSpPr>
            <a:spLocks noGrp="1"/>
          </p:cNvSpPr>
          <p:nvPr>
            <p:ph idx="1"/>
          </p:nvPr>
        </p:nvSpPr>
        <p:spPr>
          <a:xfrm>
            <a:off x="926592" y="1219201"/>
            <a:ext cx="7376160" cy="5254752"/>
          </a:xfrm>
        </p:spPr>
        <p:txBody>
          <a:bodyPr>
            <a:normAutofit fontScale="62500" lnSpcReduction="20000"/>
          </a:bodyPr>
          <a:lstStyle/>
          <a:p>
            <a:pPr marL="0" indent="0">
              <a:buNone/>
            </a:pPr>
            <a:r>
              <a:rPr lang="en-US" b="1" u="sng" dirty="0">
                <a:latin typeface="Times New Roman" panose="02020603050405020304" pitchFamily="18" charset="0"/>
                <a:cs typeface="Times New Roman" panose="02020603050405020304" pitchFamily="18" charset="0"/>
              </a:rPr>
              <a:t>Strategic Priorities</a:t>
            </a:r>
            <a:endParaRPr lang="en-US"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Emphasis and priority on digital assets &amp; advertising</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Leverage Brand Awareness &amp; Perception through PR &amp; Marketing</a:t>
            </a:r>
          </a:p>
          <a:p>
            <a:pPr marL="365760" lvl="1" indent="0">
              <a:buNone/>
            </a:pPr>
            <a:r>
              <a:rPr lang="en-US" dirty="0">
                <a:latin typeface="Times New Roman" panose="02020603050405020304" pitchFamily="18" charset="0"/>
                <a:cs typeface="Times New Roman" panose="02020603050405020304" pitchFamily="18" charset="0"/>
              </a:rPr>
              <a:t>  &gt;Media FAMs, storytelling, influencers, UGC</a:t>
            </a:r>
            <a:endParaRPr lang="en-US" sz="34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Amplify the Experience Economy &amp; Creative Placemaking Constructs</a:t>
            </a:r>
          </a:p>
          <a:p>
            <a:pPr marL="365760" lvl="1" indent="0">
              <a:buNone/>
            </a:pPr>
            <a:r>
              <a:rPr lang="en-US" sz="2400" dirty="0">
                <a:latin typeface="Times New Roman" panose="02020603050405020304" pitchFamily="18" charset="0"/>
                <a:cs typeface="Times New Roman" panose="02020603050405020304" pitchFamily="18" charset="0"/>
              </a:rPr>
              <a:t>  &gt;Educational, escapist, esthetic &amp; entertainment</a:t>
            </a:r>
            <a:endParaRPr lang="en-US" sz="36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Cultivate a Reputation for Stakeholder Education</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Encourage Use of Efficient Administrative Resources</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Conservative Principles for Destination Development/3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Penny</a:t>
            </a:r>
          </a:p>
          <a:p>
            <a:pPr marL="365760" lvl="1" indent="0">
              <a:buNone/>
            </a:pPr>
            <a:r>
              <a:rPr lang="en-US" sz="2400" dirty="0">
                <a:latin typeface="Times New Roman" panose="02020603050405020304" pitchFamily="18" charset="0"/>
                <a:cs typeface="Times New Roman" panose="02020603050405020304" pitchFamily="18" charset="0"/>
              </a:rPr>
              <a:t>  &gt;What Facilities Could We Easily Enhance to Bring More Tourists Here?</a:t>
            </a:r>
            <a:endParaRPr lang="en-US" sz="3600" dirty="0">
              <a:latin typeface="Times New Roman" panose="02020603050405020304" pitchFamily="18" charset="0"/>
              <a:cs typeface="Times New Roman" panose="02020603050405020304" pitchFamily="18" charset="0"/>
            </a:endParaRPr>
          </a:p>
          <a:p>
            <a:pPr marL="365760" lvl="1" indent="0">
              <a:buNone/>
            </a:pPr>
            <a:r>
              <a:rPr lang="en-US" sz="2400" dirty="0">
                <a:latin typeface="Times New Roman" panose="02020603050405020304" pitchFamily="18" charset="0"/>
                <a:cs typeface="Times New Roman" panose="02020603050405020304" pitchFamily="18" charset="0"/>
              </a:rPr>
              <a:t>  &gt;Multiple projects; not one mega project</a:t>
            </a:r>
            <a:endParaRPr lang="en-US" dirty="0">
              <a:latin typeface="Times New Roman" panose="02020603050405020304" pitchFamily="18" charset="0"/>
              <a:cs typeface="Times New Roman" panose="02020603050405020304" pitchFamily="18" charset="0"/>
            </a:endParaRPr>
          </a:p>
          <a:p>
            <a:pPr marL="0" indent="0">
              <a:buNone/>
            </a:pPr>
            <a:r>
              <a:rPr lang="en-US" b="1" u="sng" dirty="0">
                <a:latin typeface="Times New Roman" panose="02020603050405020304" pitchFamily="18" charset="0"/>
                <a:cs typeface="Times New Roman" panose="02020603050405020304" pitchFamily="18" charset="0"/>
              </a:rPr>
              <a:t>Ongoing Projects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Fishing Tournament Facility Improvements at Lake </a:t>
            </a:r>
            <a:r>
              <a:rPr lang="en-US" dirty="0" err="1">
                <a:latin typeface="Times New Roman" panose="02020603050405020304" pitchFamily="18" charset="0"/>
                <a:cs typeface="Times New Roman" panose="02020603050405020304" pitchFamily="18" charset="0"/>
              </a:rPr>
              <a:t>Istokpoga</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(F)</a:t>
            </a:r>
          </a:p>
          <a:p>
            <a:pPr lvl="0"/>
            <a:r>
              <a:rPr lang="en-US" dirty="0">
                <a:latin typeface="Times New Roman" panose="02020603050405020304" pitchFamily="18" charset="0"/>
                <a:cs typeface="Times New Roman" panose="02020603050405020304" pitchFamily="18" charset="0"/>
              </a:rPr>
              <a:t>Host fishing influencers and activate their promotions/PR </a:t>
            </a:r>
            <a:r>
              <a:rPr lang="en-US" dirty="0">
                <a:solidFill>
                  <a:srgbClr val="FF0000"/>
                </a:solidFill>
                <a:latin typeface="Times New Roman" panose="02020603050405020304" pitchFamily="18" charset="0"/>
                <a:cs typeface="Times New Roman" panose="02020603050405020304" pitchFamily="18" charset="0"/>
              </a:rPr>
              <a:t>(B)</a:t>
            </a:r>
          </a:p>
          <a:p>
            <a:pPr lvl="0"/>
            <a:r>
              <a:rPr lang="en-US" dirty="0">
                <a:latin typeface="Times New Roman" panose="02020603050405020304" pitchFamily="18" charset="0"/>
                <a:cs typeface="Times New Roman" panose="02020603050405020304" pitchFamily="18" charset="0"/>
              </a:rPr>
              <a:t>Oversee completion of new Travel Guide for 2021-2022</a:t>
            </a:r>
          </a:p>
          <a:p>
            <a:pPr lvl="0"/>
            <a:r>
              <a:rPr lang="en-US" dirty="0">
                <a:latin typeface="Times New Roman" panose="02020603050405020304" pitchFamily="18" charset="0"/>
                <a:cs typeface="Times New Roman" panose="02020603050405020304" pitchFamily="18" charset="0"/>
              </a:rPr>
              <a:t>Host Tourism Education Event and distribute Tourism Awards (Sept. 2020) </a:t>
            </a:r>
            <a:r>
              <a:rPr lang="en-US" dirty="0">
                <a:solidFill>
                  <a:srgbClr val="FF0000"/>
                </a:solidFill>
                <a:latin typeface="Times New Roman" panose="02020603050405020304" pitchFamily="18" charset="0"/>
                <a:cs typeface="Times New Roman" panose="02020603050405020304" pitchFamily="18" charset="0"/>
              </a:rPr>
              <a:t>(D)</a:t>
            </a:r>
          </a:p>
          <a:p>
            <a:pPr lvl="0"/>
            <a:r>
              <a:rPr lang="en-US" dirty="0" err="1">
                <a:latin typeface="Times New Roman" panose="02020603050405020304" pitchFamily="18" charset="0"/>
                <a:cs typeface="Times New Roman" panose="02020603050405020304" pitchFamily="18" charset="0"/>
              </a:rPr>
              <a:t>Crowdriff</a:t>
            </a:r>
            <a:r>
              <a:rPr lang="en-US" dirty="0">
                <a:latin typeface="Times New Roman" panose="02020603050405020304" pitchFamily="18" charset="0"/>
                <a:cs typeface="Times New Roman" panose="02020603050405020304" pitchFamily="18" charset="0"/>
              </a:rPr>
              <a:t>- use User Generated Content (UGC) to promote the destination </a:t>
            </a:r>
            <a:r>
              <a:rPr lang="en-US" dirty="0">
                <a:solidFill>
                  <a:srgbClr val="FF0000"/>
                </a:solidFill>
                <a:latin typeface="Times New Roman" panose="02020603050405020304" pitchFamily="18" charset="0"/>
                <a:cs typeface="Times New Roman" panose="02020603050405020304" pitchFamily="18" charset="0"/>
              </a:rPr>
              <a:t>(A)</a:t>
            </a:r>
          </a:p>
          <a:p>
            <a:pPr lvl="0"/>
            <a:r>
              <a:rPr lang="en-US" dirty="0">
                <a:latin typeface="Times New Roman" panose="02020603050405020304" pitchFamily="18" charset="0"/>
                <a:cs typeface="Times New Roman" panose="02020603050405020304" pitchFamily="18" charset="0"/>
              </a:rPr>
              <a:t>Oversee/launch digital passports via </a:t>
            </a:r>
            <a:r>
              <a:rPr lang="en-US" dirty="0" err="1">
                <a:latin typeface="Times New Roman" panose="02020603050405020304" pitchFamily="18" charset="0"/>
                <a:cs typeface="Times New Roman" panose="02020603050405020304" pitchFamily="18" charset="0"/>
              </a:rPr>
              <a:t>Bandwango</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 &amp; C)</a:t>
            </a:r>
          </a:p>
          <a:p>
            <a:pPr lvl="0"/>
            <a:r>
              <a:rPr lang="en-US" dirty="0">
                <a:latin typeface="Times New Roman" panose="02020603050405020304" pitchFamily="18" charset="0"/>
                <a:cs typeface="Times New Roman" panose="02020603050405020304" pitchFamily="18" charset="0"/>
              </a:rPr>
              <a:t>Oversee launch and promotion of </a:t>
            </a:r>
            <a:r>
              <a:rPr lang="en-US" dirty="0" err="1">
                <a:latin typeface="Times New Roman" panose="02020603050405020304" pitchFamily="18" charset="0"/>
                <a:cs typeface="Times New Roman" panose="02020603050405020304" pitchFamily="18" charset="0"/>
              </a:rPr>
              <a:t>Geotour</a:t>
            </a:r>
            <a:r>
              <a:rPr lang="en-US" dirty="0">
                <a:latin typeface="Times New Roman" panose="02020603050405020304" pitchFamily="18" charset="0"/>
                <a:cs typeface="Times New Roman" panose="02020603050405020304" pitchFamily="18" charset="0"/>
              </a:rPr>
              <a:t> (September 2020) </a:t>
            </a:r>
            <a:r>
              <a:rPr lang="en-US" dirty="0">
                <a:solidFill>
                  <a:srgbClr val="FF0000"/>
                </a:solidFill>
                <a:latin typeface="Times New Roman" panose="02020603050405020304" pitchFamily="18" charset="0"/>
                <a:cs typeface="Times New Roman" panose="02020603050405020304" pitchFamily="18" charset="0"/>
              </a:rPr>
              <a:t>(A &amp; C)</a:t>
            </a:r>
          </a:p>
          <a:p>
            <a:pPr lvl="0"/>
            <a:r>
              <a:rPr lang="en-US" dirty="0">
                <a:latin typeface="Times New Roman" panose="02020603050405020304" pitchFamily="18" charset="0"/>
                <a:cs typeface="Times New Roman" panose="02020603050405020304" pitchFamily="18" charset="0"/>
              </a:rPr>
              <a:t>Provide support to Event Planners for upcoming events </a:t>
            </a:r>
            <a:r>
              <a:rPr lang="en-US" dirty="0">
                <a:solidFill>
                  <a:srgbClr val="FF0000"/>
                </a:solidFill>
                <a:latin typeface="Times New Roman" panose="02020603050405020304" pitchFamily="18" charset="0"/>
                <a:cs typeface="Times New Roman" panose="02020603050405020304" pitchFamily="18" charset="0"/>
              </a:rPr>
              <a:t>(C) </a:t>
            </a:r>
          </a:p>
          <a:p>
            <a:pPr lvl="1"/>
            <a:r>
              <a:rPr lang="en-US" sz="2400" dirty="0">
                <a:latin typeface="Times New Roman" panose="02020603050405020304" pitchFamily="18" charset="0"/>
                <a:cs typeface="Times New Roman" panose="02020603050405020304" pitchFamily="18" charset="0"/>
              </a:rPr>
              <a:t>GFNY – October 2020</a:t>
            </a:r>
            <a:endParaRPr lang="en-US" sz="36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Adventure Race – December 2020</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080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CE4C-0C42-5F4C-9C82-3B544C04F553}"/>
              </a:ext>
            </a:extLst>
          </p:cNvPr>
          <p:cNvSpPr>
            <a:spLocks noGrp="1"/>
          </p:cNvSpPr>
          <p:nvPr>
            <p:ph type="title"/>
          </p:nvPr>
        </p:nvSpPr>
        <p:spPr>
          <a:xfrm>
            <a:off x="926592" y="256750"/>
            <a:ext cx="7290815" cy="1202485"/>
          </a:xfrm>
        </p:spPr>
        <p:txBody>
          <a:bodyPr>
            <a:normAutofit/>
          </a:bodyPr>
          <a:lstStyle/>
          <a:p>
            <a:r>
              <a:rPr lang="en-US" dirty="0"/>
              <a:t>TDC Plan: Strategic Priorities</a:t>
            </a:r>
          </a:p>
        </p:txBody>
      </p:sp>
      <p:sp>
        <p:nvSpPr>
          <p:cNvPr id="3" name="Content Placeholder 2">
            <a:extLst>
              <a:ext uri="{FF2B5EF4-FFF2-40B4-BE49-F238E27FC236}">
                <a16:creationId xmlns:a16="http://schemas.microsoft.com/office/drawing/2014/main" id="{A4E4CCA0-0BD1-874D-A35F-D554AA57437A}"/>
              </a:ext>
            </a:extLst>
          </p:cNvPr>
          <p:cNvSpPr>
            <a:spLocks noGrp="1"/>
          </p:cNvSpPr>
          <p:nvPr>
            <p:ph idx="1"/>
          </p:nvPr>
        </p:nvSpPr>
        <p:spPr>
          <a:xfrm>
            <a:off x="926592" y="1280161"/>
            <a:ext cx="7376160" cy="5547360"/>
          </a:xfrm>
        </p:spPr>
        <p:txBody>
          <a:bodyPr>
            <a:normAutofit fontScale="62500" lnSpcReduction="20000"/>
          </a:bodyPr>
          <a:lstStyle/>
          <a:p>
            <a:pPr marL="0" indent="0">
              <a:buNone/>
            </a:pPr>
            <a:r>
              <a:rPr lang="en-US" sz="2600" b="1" u="sng" dirty="0">
                <a:latin typeface="Times New Roman" panose="02020603050405020304" pitchFamily="18" charset="0"/>
                <a:cs typeface="Times New Roman" panose="02020603050405020304" pitchFamily="18" charset="0"/>
              </a:rPr>
              <a:t>Strategic Priorities</a:t>
            </a:r>
            <a:endParaRPr lang="en-US" sz="26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Emphasis and priority on digital assets &amp; advertising</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Leverage Brand Awareness &amp; Perception through PR &amp; Marketing</a:t>
            </a:r>
            <a:endParaRPr lang="en-US" sz="34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Amplify the Experience Economy &amp; Creative Placemaking Constructs</a:t>
            </a:r>
            <a:endParaRPr lang="en-US" sz="36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Cultivate a Reputation for Stakeholder Education</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Encourage Use of Efficient Administrative Resources</a:t>
            </a:r>
          </a:p>
          <a:p>
            <a:pPr marL="457200" lvl="0" indent="-457200">
              <a:buFont typeface="+mj-lt"/>
              <a:buAutoNum type="alphaUcPeriod"/>
            </a:pPr>
            <a:r>
              <a:rPr lang="en-US" dirty="0">
                <a:latin typeface="Times New Roman" panose="02020603050405020304" pitchFamily="18" charset="0"/>
                <a:cs typeface="Times New Roman" panose="02020603050405020304" pitchFamily="18" charset="0"/>
              </a:rPr>
              <a:t>Conservative Principles for Destination Development/3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Penny</a:t>
            </a:r>
          </a:p>
          <a:p>
            <a:pPr marL="0" indent="0">
              <a:buNone/>
            </a:pPr>
            <a:r>
              <a:rPr lang="en-US" sz="2600" b="1" u="sng" dirty="0">
                <a:latin typeface="Times New Roman" panose="02020603050405020304" pitchFamily="18" charset="0"/>
                <a:cs typeface="Times New Roman" panose="02020603050405020304" pitchFamily="18" charset="0"/>
              </a:rPr>
              <a:t>New/Resumed Projects 2020-2021</a:t>
            </a:r>
            <a:endParaRPr lang="en-US" sz="2600" dirty="0">
              <a:latin typeface="Times New Roman" panose="02020603050405020304" pitchFamily="18" charset="0"/>
              <a:cs typeface="Times New Roman" panose="02020603050405020304" pitchFamily="18" charset="0"/>
            </a:endParaRPr>
          </a:p>
          <a:p>
            <a:pPr lvl="0"/>
            <a:r>
              <a:rPr lang="en-US" sz="2900" dirty="0">
                <a:latin typeface="Times New Roman" panose="02020603050405020304" pitchFamily="18" charset="0"/>
                <a:cs typeface="Times New Roman" panose="02020603050405020304" pitchFamily="18" charset="0"/>
              </a:rPr>
              <a:t>Follow Recommendations (not yet completed) from Sports Audit </a:t>
            </a:r>
          </a:p>
          <a:p>
            <a:pPr lvl="1"/>
            <a:r>
              <a:rPr lang="en-US" sz="2600" dirty="0">
                <a:latin typeface="Times New Roman" panose="02020603050405020304" pitchFamily="18" charset="0"/>
                <a:cs typeface="Times New Roman" panose="02020603050405020304" pitchFamily="18" charset="0"/>
              </a:rPr>
              <a:t>Explore Created Events Opportunities (Sports Event Creation) </a:t>
            </a:r>
            <a:r>
              <a:rPr lang="en-US" sz="2600" dirty="0">
                <a:solidFill>
                  <a:srgbClr val="FF0000"/>
                </a:solidFill>
                <a:latin typeface="Times New Roman" panose="02020603050405020304" pitchFamily="18" charset="0"/>
                <a:cs typeface="Times New Roman" panose="02020603050405020304" pitchFamily="18" charset="0"/>
              </a:rPr>
              <a:t>(C)</a:t>
            </a:r>
          </a:p>
          <a:p>
            <a:pPr lvl="3"/>
            <a:r>
              <a:rPr lang="en-US" dirty="0">
                <a:latin typeface="Times New Roman" panose="02020603050405020304" pitchFamily="18" charset="0"/>
                <a:cs typeface="Times New Roman" panose="02020603050405020304" pitchFamily="18" charset="0"/>
              </a:rPr>
              <a:t>GFNY Marathon (October 2021+)</a:t>
            </a:r>
            <a:endParaRPr lang="en-US" sz="2800" dirty="0">
              <a:latin typeface="Times New Roman" panose="02020603050405020304" pitchFamily="18" charset="0"/>
              <a:cs typeface="Times New Roman" panose="02020603050405020304" pitchFamily="18" charset="0"/>
            </a:endParaRPr>
          </a:p>
          <a:p>
            <a:pPr lvl="3"/>
            <a:r>
              <a:rPr lang="en-US" dirty="0">
                <a:latin typeface="Times New Roman" panose="02020603050405020304" pitchFamily="18" charset="0"/>
                <a:cs typeface="Times New Roman" panose="02020603050405020304" pitchFamily="18" charset="0"/>
              </a:rPr>
              <a:t>AJGA – Preview (April 2021-2023)</a:t>
            </a:r>
            <a:endParaRPr lang="en-US" sz="3000" dirty="0">
              <a:latin typeface="Times New Roman" panose="02020603050405020304" pitchFamily="18" charset="0"/>
              <a:cs typeface="Times New Roman" panose="02020603050405020304" pitchFamily="18" charset="0"/>
            </a:endParaRPr>
          </a:p>
          <a:p>
            <a:pPr lvl="3"/>
            <a:r>
              <a:rPr lang="en-US" dirty="0">
                <a:latin typeface="Times New Roman" panose="02020603050405020304" pitchFamily="18" charset="0"/>
                <a:cs typeface="Times New Roman" panose="02020603050405020304" pitchFamily="18" charset="0"/>
              </a:rPr>
              <a:t>Symetra Golf Tournament (Sept. 2021-2023)</a:t>
            </a:r>
            <a:endParaRPr lang="en-US" sz="2600" dirty="0">
              <a:latin typeface="Times New Roman" panose="02020603050405020304" pitchFamily="18" charset="0"/>
              <a:cs typeface="Times New Roman" panose="02020603050405020304" pitchFamily="18" charset="0"/>
            </a:endParaRPr>
          </a:p>
          <a:p>
            <a:pPr lvl="3"/>
            <a:r>
              <a:rPr lang="en-US" dirty="0">
                <a:latin typeface="Times New Roman" panose="02020603050405020304" pitchFamily="18" charset="0"/>
                <a:cs typeface="Times New Roman" panose="02020603050405020304" pitchFamily="18" charset="0"/>
              </a:rPr>
              <a:t>Citrus Golf Trail Tournament (Dec. 2021+)</a:t>
            </a:r>
            <a:endParaRPr lang="en-US" sz="32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Strengthen/Unify/Align Local Sports Community </a:t>
            </a:r>
            <a:r>
              <a:rPr lang="en-US" sz="2600" dirty="0">
                <a:solidFill>
                  <a:srgbClr val="FF0000"/>
                </a:solidFill>
                <a:latin typeface="Times New Roman" panose="02020603050405020304" pitchFamily="18" charset="0"/>
                <a:cs typeface="Times New Roman" panose="02020603050405020304" pitchFamily="18" charset="0"/>
              </a:rPr>
              <a:t>(D)</a:t>
            </a:r>
          </a:p>
          <a:p>
            <a:pPr lvl="1"/>
            <a:r>
              <a:rPr lang="en-US" sz="2600" dirty="0">
                <a:latin typeface="Times New Roman" panose="02020603050405020304" pitchFamily="18" charset="0"/>
                <a:cs typeface="Times New Roman" panose="02020603050405020304" pitchFamily="18" charset="0"/>
              </a:rPr>
              <a:t>Build Relationships W/Potential Sporting Event Organizers &amp; Influencers </a:t>
            </a:r>
            <a:r>
              <a:rPr lang="en-US" sz="2600" dirty="0">
                <a:solidFill>
                  <a:srgbClr val="FF0000"/>
                </a:solidFill>
                <a:latin typeface="Times New Roman" panose="02020603050405020304" pitchFamily="18" charset="0"/>
                <a:cs typeface="Times New Roman" panose="02020603050405020304" pitchFamily="18" charset="0"/>
              </a:rPr>
              <a:t>(C)</a:t>
            </a:r>
          </a:p>
          <a:p>
            <a:pPr lvl="1"/>
            <a:r>
              <a:rPr lang="en-US" sz="2600" dirty="0">
                <a:latin typeface="Times New Roman" panose="02020603050405020304" pitchFamily="18" charset="0"/>
                <a:cs typeface="Times New Roman" panose="02020603050405020304" pitchFamily="18" charset="0"/>
              </a:rPr>
              <a:t>Focus on Facility Enhancement </a:t>
            </a:r>
            <a:r>
              <a:rPr lang="en-US" sz="2600" dirty="0">
                <a:solidFill>
                  <a:srgbClr val="FF0000"/>
                </a:solidFill>
                <a:latin typeface="Times New Roman" panose="02020603050405020304" pitchFamily="18" charset="0"/>
                <a:cs typeface="Times New Roman" panose="02020603050405020304" pitchFamily="18" charset="0"/>
              </a:rPr>
              <a:t>(F)</a:t>
            </a:r>
          </a:p>
          <a:p>
            <a:pPr lvl="0"/>
            <a:r>
              <a:rPr lang="en-US" sz="2600" dirty="0">
                <a:latin typeface="Times New Roman" panose="02020603050405020304" pitchFamily="18" charset="0"/>
                <a:cs typeface="Times New Roman" panose="02020603050405020304" pitchFamily="18" charset="0"/>
              </a:rPr>
              <a:t>Continue industry stakeholder discussions once COVID concerns are reduced</a:t>
            </a:r>
            <a:r>
              <a:rPr lang="en-US" sz="2600" dirty="0">
                <a:solidFill>
                  <a:srgbClr val="FF0000"/>
                </a:solidFill>
                <a:latin typeface="Times New Roman" panose="02020603050405020304" pitchFamily="18" charset="0"/>
                <a:cs typeface="Times New Roman" panose="02020603050405020304" pitchFamily="18" charset="0"/>
              </a:rPr>
              <a:t> (D)</a:t>
            </a:r>
          </a:p>
          <a:p>
            <a:pPr lvl="1"/>
            <a:r>
              <a:rPr lang="en-US" sz="2400" dirty="0">
                <a:latin typeface="Times New Roman" panose="02020603050405020304" pitchFamily="18" charset="0"/>
                <a:cs typeface="Times New Roman" panose="02020603050405020304" pitchFamily="18" charset="0"/>
              </a:rPr>
              <a:t>Art &amp; Culture, Citrus Golf Trail, Fishing, Chambers of Commerce, Highlands Hammock/</a:t>
            </a:r>
            <a:r>
              <a:rPr lang="en-US" sz="2400" dirty="0" err="1">
                <a:latin typeface="Times New Roman" panose="02020603050405020304" pitchFamily="18" charset="0"/>
                <a:cs typeface="Times New Roman" panose="02020603050405020304" pitchFamily="18" charset="0"/>
              </a:rPr>
              <a:t>GeoTour</a:t>
            </a:r>
            <a:r>
              <a:rPr lang="en-US" sz="2400" dirty="0">
                <a:latin typeface="Times New Roman" panose="02020603050405020304" pitchFamily="18" charset="0"/>
                <a:cs typeface="Times New Roman" panose="02020603050405020304" pitchFamily="18" charset="0"/>
              </a:rPr>
              <a:t>, Hotels/Accommodations</a:t>
            </a:r>
            <a:endParaRPr lang="en-US" sz="36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Add new group: Sport Facilities &amp; Stakeholders</a:t>
            </a:r>
            <a:endParaRPr lang="en-US" sz="3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Apply for Grant Funds from FL Sports Foundation, when applicable</a:t>
            </a:r>
          </a:p>
          <a:p>
            <a:endParaRPr lang="en-US" dirty="0"/>
          </a:p>
        </p:txBody>
      </p:sp>
    </p:spTree>
    <p:extLst>
      <p:ext uri="{BB962C8B-B14F-4D97-AF65-F5344CB8AC3E}">
        <p14:creationId xmlns:p14="http://schemas.microsoft.com/office/powerpoint/2010/main" val="230108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2425-87B5-F74E-806B-392CC603B7FA}"/>
              </a:ext>
            </a:extLst>
          </p:cNvPr>
          <p:cNvSpPr>
            <a:spLocks noGrp="1"/>
          </p:cNvSpPr>
          <p:nvPr>
            <p:ph type="title"/>
          </p:nvPr>
        </p:nvSpPr>
        <p:spPr>
          <a:xfrm>
            <a:off x="938784" y="451822"/>
            <a:ext cx="7376159" cy="1202485"/>
          </a:xfrm>
        </p:spPr>
        <p:txBody>
          <a:bodyPr>
            <a:normAutofit fontScale="90000"/>
          </a:bodyPr>
          <a:lstStyle/>
          <a:p>
            <a:r>
              <a:rPr lang="en-US" b="1" dirty="0"/>
              <a:t>Anticipated ‘20-’21 TDC Funds</a:t>
            </a:r>
          </a:p>
        </p:txBody>
      </p:sp>
      <p:sp>
        <p:nvSpPr>
          <p:cNvPr id="3" name="Content Placeholder 2">
            <a:extLst>
              <a:ext uri="{FF2B5EF4-FFF2-40B4-BE49-F238E27FC236}">
                <a16:creationId xmlns:a16="http://schemas.microsoft.com/office/drawing/2014/main" id="{0A66D30F-DF34-6E47-B896-727922244DAE}"/>
              </a:ext>
            </a:extLst>
          </p:cNvPr>
          <p:cNvSpPr>
            <a:spLocks noGrp="1"/>
          </p:cNvSpPr>
          <p:nvPr>
            <p:ph idx="1"/>
          </p:nvPr>
        </p:nvSpPr>
        <p:spPr>
          <a:xfrm>
            <a:off x="938784" y="1682496"/>
            <a:ext cx="7217664" cy="4565186"/>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$600,000 – collected to date (Oct. 2019-April 2020)</a:t>
            </a:r>
          </a:p>
          <a:p>
            <a:pPr marL="0" indent="0">
              <a:buNone/>
            </a:pPr>
            <a:r>
              <a:rPr lang="en-US" u="sng" dirty="0">
                <a:latin typeface="Times New Roman" panose="02020603050405020304" pitchFamily="18" charset="0"/>
                <a:cs typeface="Times New Roman" panose="02020603050405020304" pitchFamily="18" charset="0"/>
              </a:rPr>
              <a:t>+$125,000</a:t>
            </a:r>
            <a:r>
              <a:rPr lang="en-US" dirty="0">
                <a:latin typeface="Times New Roman" panose="02020603050405020304" pitchFamily="18" charset="0"/>
                <a:cs typeface="Times New Roman" panose="02020603050405020304" pitchFamily="18" charset="0"/>
              </a:rPr>
              <a:t> – anticipated (May-Sept. 2020) </a:t>
            </a:r>
            <a:r>
              <a:rPr lang="en-US" sz="1400" i="1" dirty="0">
                <a:latin typeface="Times New Roman" panose="02020603050405020304" pitchFamily="18" charset="0"/>
                <a:cs typeface="Times New Roman" panose="02020603050405020304" pitchFamily="18" charset="0"/>
              </a:rPr>
              <a:t>*Based on $25,000/mo.</a:t>
            </a:r>
            <a:endParaRPr lang="en-US" sz="14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$725,000</a:t>
            </a:r>
          </a:p>
          <a:p>
            <a:pPr marL="0" indent="0">
              <a:buNone/>
            </a:pPr>
            <a:r>
              <a:rPr lang="en-US" u="sng" dirty="0">
                <a:latin typeface="Times New Roman" panose="02020603050405020304" pitchFamily="18" charset="0"/>
                <a:cs typeface="Times New Roman" panose="02020603050405020304" pitchFamily="18" charset="0"/>
              </a:rPr>
              <a:t>-$181,250 (25% of $725,000 = 3</a:t>
            </a:r>
            <a:r>
              <a:rPr lang="en-US" u="sng" baseline="30000" dirty="0">
                <a:latin typeface="Times New Roman" panose="02020603050405020304" pitchFamily="18" charset="0"/>
                <a:cs typeface="Times New Roman" panose="02020603050405020304" pitchFamily="18" charset="0"/>
              </a:rPr>
              <a:t>rd</a:t>
            </a:r>
            <a:r>
              <a:rPr lang="en-US" u="sng" dirty="0">
                <a:latin typeface="Times New Roman" panose="02020603050405020304" pitchFamily="18" charset="0"/>
                <a:cs typeface="Times New Roman" panose="02020603050405020304" pitchFamily="18" charset="0"/>
              </a:rPr>
              <a:t> penny)</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$543,750</a:t>
            </a:r>
          </a:p>
          <a:p>
            <a:pPr marL="0" indent="0">
              <a:buNone/>
            </a:pPr>
            <a:r>
              <a:rPr lang="en-US" u="sng" dirty="0">
                <a:latin typeface="Times New Roman" panose="02020603050405020304" pitchFamily="18" charset="0"/>
                <a:cs typeface="Times New Roman" panose="02020603050405020304" pitchFamily="18" charset="0"/>
              </a:rPr>
              <a:t>-$140,000 – Operations (#5301)</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$403,750</a:t>
            </a:r>
          </a:p>
          <a:p>
            <a:pPr marL="0" indent="0">
              <a:buNone/>
            </a:pPr>
            <a:r>
              <a:rPr lang="en-US" dirty="0">
                <a:latin typeface="Times New Roman" panose="02020603050405020304" pitchFamily="18" charset="0"/>
                <a:cs typeface="Times New Roman" panose="02020603050405020304" pitchFamily="18" charset="0"/>
              </a:rPr>
              <a:t>+$19,375 - canceled P0s for 2019-2020</a:t>
            </a:r>
          </a:p>
          <a:p>
            <a:pPr marL="0" indent="0">
              <a:buNone/>
            </a:pPr>
            <a:r>
              <a:rPr lang="en-US" dirty="0">
                <a:latin typeface="Times New Roman" panose="02020603050405020304" pitchFamily="18" charset="0"/>
                <a:cs typeface="Times New Roman" panose="02020603050405020304" pitchFamily="18" charset="0"/>
              </a:rPr>
              <a:t>+$12,500 – canceled Event Grants for 2019-2020</a:t>
            </a:r>
          </a:p>
          <a:p>
            <a:pPr marL="0" indent="0">
              <a:buNone/>
            </a:pPr>
            <a:r>
              <a:rPr lang="en-US" u="sng" dirty="0">
                <a:latin typeface="Times New Roman" panose="02020603050405020304" pitchFamily="18" charset="0"/>
                <a:cs typeface="Times New Roman" panose="02020603050405020304" pitchFamily="18" charset="0"/>
              </a:rPr>
              <a:t>+$85,000 (TDC contingency fund)</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$520,625 </a:t>
            </a:r>
            <a:r>
              <a:rPr lang="en-US" dirty="0">
                <a:latin typeface="Times New Roman" panose="02020603050405020304" pitchFamily="18" charset="0"/>
                <a:cs typeface="Times New Roman" panose="02020603050405020304" pitchFamily="18" charset="0"/>
              </a:rPr>
              <a:t>– amount available for TDC marketing ‘20-’21</a:t>
            </a:r>
          </a:p>
          <a:p>
            <a:endParaRPr lang="en-US" dirty="0"/>
          </a:p>
        </p:txBody>
      </p:sp>
    </p:spTree>
    <p:extLst>
      <p:ext uri="{BB962C8B-B14F-4D97-AF65-F5344CB8AC3E}">
        <p14:creationId xmlns:p14="http://schemas.microsoft.com/office/powerpoint/2010/main" val="327105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777915"/>
            <a:ext cx="3913632" cy="769751"/>
          </a:xfrm>
        </p:spPr>
        <p:txBody>
          <a:bodyPr/>
          <a:lstStyle/>
          <a:p>
            <a:r>
              <a:rPr lang="en-US" b="1" dirty="0"/>
              <a:t>Advertising</a:t>
            </a:r>
          </a:p>
        </p:txBody>
      </p:sp>
      <p:sp>
        <p:nvSpPr>
          <p:cNvPr id="3" name="Content Placeholder 2"/>
          <p:cNvSpPr>
            <a:spLocks noGrp="1"/>
          </p:cNvSpPr>
          <p:nvPr>
            <p:ph idx="1"/>
          </p:nvPr>
        </p:nvSpPr>
        <p:spPr>
          <a:xfrm>
            <a:off x="760021" y="1547666"/>
            <a:ext cx="7300247" cy="4513060"/>
          </a:xfrm>
        </p:spPr>
        <p:txBody>
          <a:bodyPr>
            <a:normAutofit/>
          </a:bodyPr>
          <a:lstStyle/>
          <a:p>
            <a:pPr lvl="0"/>
            <a:r>
              <a:rPr lang="en-US" b="1" dirty="0">
                <a:latin typeface="Times New Roman"/>
                <a:cs typeface="Times New Roman"/>
              </a:rPr>
              <a:t>All Advertising - </a:t>
            </a:r>
            <a:r>
              <a:rPr lang="en-US" b="1" dirty="0">
                <a:solidFill>
                  <a:srgbClr val="FF0000"/>
                </a:solidFill>
                <a:latin typeface="Times New Roman"/>
                <a:cs typeface="Times New Roman"/>
              </a:rPr>
              <a:t>$210,000</a:t>
            </a:r>
            <a:endParaRPr lang="en-US" dirty="0">
              <a:solidFill>
                <a:srgbClr val="FF0000"/>
              </a:solidFill>
              <a:latin typeface="Times New Roman"/>
              <a:cs typeface="Times New Roman"/>
            </a:endParaRPr>
          </a:p>
          <a:p>
            <a:pPr lvl="1"/>
            <a:r>
              <a:rPr lang="en-US" sz="1800" dirty="0">
                <a:latin typeface="Times New Roman"/>
                <a:cs typeface="Times New Roman"/>
              </a:rPr>
              <a:t>Miles Media/FL Travel Guide</a:t>
            </a:r>
          </a:p>
          <a:p>
            <a:pPr lvl="1"/>
            <a:r>
              <a:rPr lang="en-US" sz="1800" dirty="0">
                <a:latin typeface="Times New Roman"/>
                <a:cs typeface="Times New Roman"/>
              </a:rPr>
              <a:t>Digital Platforms:</a:t>
            </a:r>
          </a:p>
          <a:p>
            <a:pPr lvl="2"/>
            <a:r>
              <a:rPr lang="en-US" sz="1600" dirty="0">
                <a:latin typeface="Times New Roman"/>
                <a:cs typeface="Times New Roman"/>
              </a:rPr>
              <a:t>Threshold 360</a:t>
            </a:r>
          </a:p>
          <a:p>
            <a:pPr lvl="2"/>
            <a:r>
              <a:rPr lang="en-US" sz="1600" dirty="0" err="1">
                <a:latin typeface="Times New Roman"/>
                <a:cs typeface="Times New Roman"/>
              </a:rPr>
              <a:t>Crowdriff</a:t>
            </a:r>
            <a:endParaRPr lang="en-US" sz="1600" dirty="0">
              <a:latin typeface="Times New Roman"/>
              <a:cs typeface="Times New Roman"/>
            </a:endParaRPr>
          </a:p>
          <a:p>
            <a:pPr lvl="2"/>
            <a:r>
              <a:rPr lang="en-US" sz="1600" dirty="0">
                <a:latin typeface="Times New Roman"/>
                <a:cs typeface="Times New Roman"/>
              </a:rPr>
              <a:t>Constant Contact</a:t>
            </a:r>
          </a:p>
          <a:p>
            <a:pPr lvl="2"/>
            <a:r>
              <a:rPr lang="en-US" sz="1600" dirty="0" err="1">
                <a:latin typeface="Times New Roman"/>
                <a:cs typeface="Times New Roman"/>
              </a:rPr>
              <a:t>GeoTour</a:t>
            </a:r>
            <a:r>
              <a:rPr lang="en-US" sz="1600" dirty="0">
                <a:latin typeface="Times New Roman"/>
                <a:cs typeface="Times New Roman"/>
              </a:rPr>
              <a:t>/Geocaching</a:t>
            </a:r>
            <a:endParaRPr lang="en-US" sz="1800" dirty="0">
              <a:latin typeface="Times New Roman"/>
              <a:cs typeface="Times New Roman"/>
            </a:endParaRPr>
          </a:p>
          <a:p>
            <a:pPr lvl="1"/>
            <a:r>
              <a:rPr lang="en-US" sz="1800" dirty="0">
                <a:latin typeface="Times New Roman"/>
                <a:cs typeface="Times New Roman"/>
              </a:rPr>
              <a:t>Facebook/Social Media Ads </a:t>
            </a:r>
          </a:p>
          <a:p>
            <a:pPr lvl="1"/>
            <a:r>
              <a:rPr lang="en-US" sz="1800" dirty="0">
                <a:latin typeface="Times New Roman"/>
                <a:cs typeface="Times New Roman"/>
              </a:rPr>
              <a:t>Travel Guide (printing)</a:t>
            </a:r>
          </a:p>
          <a:p>
            <a:pPr lvl="1"/>
            <a:r>
              <a:rPr lang="en-US" sz="1800" dirty="0">
                <a:latin typeface="Times New Roman"/>
                <a:cs typeface="Times New Roman"/>
              </a:rPr>
              <a:t>GFNY, Year #2</a:t>
            </a:r>
          </a:p>
          <a:p>
            <a:pPr lvl="1"/>
            <a:r>
              <a:rPr lang="en-US" sz="1800" dirty="0">
                <a:latin typeface="Times New Roman"/>
                <a:cs typeface="Times New Roman"/>
              </a:rPr>
              <a:t>Photo &amp; Video Library Upgrade</a:t>
            </a:r>
          </a:p>
          <a:p>
            <a:pPr lvl="1"/>
            <a:r>
              <a:rPr lang="en-US" sz="1800" dirty="0">
                <a:latin typeface="Times New Roman"/>
                <a:cs typeface="Times New Roman"/>
              </a:rPr>
              <a:t>Graphic Design</a:t>
            </a:r>
          </a:p>
          <a:p>
            <a:pPr lvl="1"/>
            <a:r>
              <a:rPr lang="en-US" sz="1800" dirty="0">
                <a:latin typeface="Times New Roman"/>
                <a:cs typeface="Times New Roman"/>
              </a:rPr>
              <a:t>VF Welcome Centers</a:t>
            </a:r>
          </a:p>
          <a:p>
            <a:endParaRPr lang="en-US" dirty="0"/>
          </a:p>
        </p:txBody>
      </p:sp>
      <p:pic>
        <p:nvPicPr>
          <p:cNvPr id="6" name="Picture 5" descr="A picture containing outdoor, road, riding, street&#10;&#10;Description automatically generated">
            <a:extLst>
              <a:ext uri="{FF2B5EF4-FFF2-40B4-BE49-F238E27FC236}">
                <a16:creationId xmlns:a16="http://schemas.microsoft.com/office/drawing/2014/main" id="{045E92A8-7EF7-3248-AA13-4CCD28D67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842" y="1121664"/>
            <a:ext cx="3726119" cy="4726773"/>
          </a:xfrm>
          <a:prstGeom prst="rect">
            <a:avLst/>
          </a:prstGeom>
        </p:spPr>
      </p:pic>
    </p:spTree>
    <p:extLst>
      <p:ext uri="{BB962C8B-B14F-4D97-AF65-F5344CB8AC3E}">
        <p14:creationId xmlns:p14="http://schemas.microsoft.com/office/powerpoint/2010/main" val="9582946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1239</TotalTime>
  <Words>1254</Words>
  <Application>Microsoft Macintosh PowerPoint</Application>
  <PresentationFormat>On-screen Show (4:3)</PresentationFormat>
  <Paragraphs>205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Brush Script MT</vt:lpstr>
      <vt:lpstr>Constantia</vt:lpstr>
      <vt:lpstr>Franklin Gothic Book</vt:lpstr>
      <vt:lpstr>Rage Italic</vt:lpstr>
      <vt:lpstr>Times New Roman</vt:lpstr>
      <vt:lpstr>Wingdings</vt:lpstr>
      <vt:lpstr>Pushpin</vt:lpstr>
      <vt:lpstr>Proposed 2020-2021 TDC Marketing Plan &amp; Budget </vt:lpstr>
      <vt:lpstr>TDC Strategic Plan: Vision &amp; Mission</vt:lpstr>
      <vt:lpstr>Strategic Pillars: Areas of Focus</vt:lpstr>
      <vt:lpstr>2019-2020 Major Accomplishments</vt:lpstr>
      <vt:lpstr>2020-2021 Areas of Focus</vt:lpstr>
      <vt:lpstr>TDC Plan: Strategic Priorities</vt:lpstr>
      <vt:lpstr>TDC Plan: Strategic Priorities</vt:lpstr>
      <vt:lpstr>Anticipated ‘20-’21 TDC Funds</vt:lpstr>
      <vt:lpstr>Advertising</vt:lpstr>
      <vt:lpstr>Website/SEM/SEO</vt:lpstr>
      <vt:lpstr>Promotions/PR</vt:lpstr>
      <vt:lpstr>Visitor Services &amp;  Special Projects</vt:lpstr>
      <vt:lpstr>Industry Relations &amp; Grants</vt:lpstr>
      <vt:lpstr>Summary &amp; Notes</vt:lpstr>
      <vt:lpstr>Proposed 2020-2021 TDC Marketing Budget</vt:lpstr>
      <vt:lpstr>Questions? </vt:lpstr>
    </vt:vector>
  </TitlesOfParts>
  <Company>Gray Dog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Draft TDC Marketing Plan &amp; Budget </dc:title>
  <dc:creator>Casey Wohl</dc:creator>
  <cp:lastModifiedBy>Casey</cp:lastModifiedBy>
  <cp:revision>166</cp:revision>
  <dcterms:created xsi:type="dcterms:W3CDTF">2016-07-20T14:02:10Z</dcterms:created>
  <dcterms:modified xsi:type="dcterms:W3CDTF">2020-07-23T18:51:26Z</dcterms:modified>
</cp:coreProperties>
</file>